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Proxima Nova"/>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6.xml"/><Relationship Id="rId55" Type="http://schemas.openxmlformats.org/officeDocument/2006/relationships/font" Target="fonts/ProximaNova-boldItalic.fntdata"/><Relationship Id="rId10" Type="http://schemas.openxmlformats.org/officeDocument/2006/relationships/slide" Target="slides/slide5.xml"/><Relationship Id="rId54" Type="http://schemas.openxmlformats.org/officeDocument/2006/relationships/font" Target="fonts/ProximaNova-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a440fd008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a440fd008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440fd0089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440fd008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440fd008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440fd008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440fd008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440fd008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46b2f005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46b2f005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440fd008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440fd008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440fd008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440fd008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440fd008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440fd008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440fd0089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440fd008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a440fd0089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a440fd0089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a3b9ba86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a3b9ba86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44910e9da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44910e9da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440fd0089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a440fd0089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a46b2f005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a46b2f005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44910e9da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44910e9da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a440fd008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a440fd008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440fd0089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a440fd0089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440fd008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440fd008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a440fd0089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440fd0089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44910e9d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44910e9d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a44910e9da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a44910e9da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440fd008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440fd008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44910e9d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44910e9d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a44910e9da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a44910e9da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a44910e9da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a44910e9da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44910e9d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44910e9d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46b2f005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a46b2f005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a44910e9da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a44910e9da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44910e9da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a44910e9da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a44910e9da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a44910e9da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90ee34511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90ee34511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90ee34511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90ee34511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440fd008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a440fd008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90ee34511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90ee34511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0ee34511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90ee34511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90ee34511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90ee34511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90ee34511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90ee34511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90ee34511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90ee34511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90ee34511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90ee34511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90ee34511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90ee345116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440fd008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440fd008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440fd008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440fd008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a440fd00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a440fd00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440fd008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440fd008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440fd008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440fd008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gn="just">
              <a:lnSpc>
                <a:spcPct val="95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41.png"/><Relationship Id="rId8"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1.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68.png"/><Relationship Id="rId8"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71.png"/><Relationship Id="rId5" Type="http://schemas.openxmlformats.org/officeDocument/2006/relationships/image" Target="../media/image56.png"/><Relationship Id="rId6" Type="http://schemas.openxmlformats.org/officeDocument/2006/relationships/image" Target="../media/image52.png"/><Relationship Id="rId7" Type="http://schemas.openxmlformats.org/officeDocument/2006/relationships/image" Target="../media/image47.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69.png"/><Relationship Id="rId7"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image" Target="../media/image60.png"/><Relationship Id="rId5" Type="http://schemas.openxmlformats.org/officeDocument/2006/relationships/image" Target="../media/image96.png"/><Relationship Id="rId6" Type="http://schemas.openxmlformats.org/officeDocument/2006/relationships/image" Target="../media/image64.png"/><Relationship Id="rId7"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67.png"/></Relationships>
</file>

<file path=ppt/slides/_rels/slide35.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77.png"/><Relationship Id="rId13" Type="http://schemas.openxmlformats.org/officeDocument/2006/relationships/image" Target="../media/image81.png"/><Relationship Id="rId12"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9.png"/><Relationship Id="rId4" Type="http://schemas.openxmlformats.org/officeDocument/2006/relationships/image" Target="../media/image70.png"/><Relationship Id="rId9" Type="http://schemas.openxmlformats.org/officeDocument/2006/relationships/image" Target="../media/image95.png"/><Relationship Id="rId5" Type="http://schemas.openxmlformats.org/officeDocument/2006/relationships/image" Target="../media/image80.png"/><Relationship Id="rId6" Type="http://schemas.openxmlformats.org/officeDocument/2006/relationships/image" Target="../media/image74.png"/><Relationship Id="rId7" Type="http://schemas.openxmlformats.org/officeDocument/2006/relationships/image" Target="../media/image73.png"/><Relationship Id="rId8"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1.png"/><Relationship Id="rId4"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3.png"/></Relationships>
</file>

<file path=ppt/slides/_rels/slide37.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126.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8.png"/><Relationship Id="rId4" Type="http://schemas.openxmlformats.org/officeDocument/2006/relationships/image" Target="../media/image88.png"/><Relationship Id="rId9"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117.png"/><Relationship Id="rId7" Type="http://schemas.openxmlformats.org/officeDocument/2006/relationships/image" Target="../media/image82.png"/><Relationship Id="rId8" Type="http://schemas.openxmlformats.org/officeDocument/2006/relationships/image" Target="../media/image86.png"/></Relationships>
</file>

<file path=ppt/slides/_rels/slide38.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5.png"/><Relationship Id="rId4" Type="http://schemas.openxmlformats.org/officeDocument/2006/relationships/image" Target="../media/image115.png"/><Relationship Id="rId9"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4.png"/><Relationship Id="rId7" Type="http://schemas.openxmlformats.org/officeDocument/2006/relationships/image" Target="../media/image92.png"/><Relationship Id="rId8"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7.png"/><Relationship Id="rId4" Type="http://schemas.openxmlformats.org/officeDocument/2006/relationships/image" Target="../media/image118.png"/><Relationship Id="rId5" Type="http://schemas.openxmlformats.org/officeDocument/2006/relationships/image" Target="../media/image104.png"/><Relationship Id="rId6" Type="http://schemas.openxmlformats.org/officeDocument/2006/relationships/image" Target="../media/image1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32.png"/><Relationship Id="rId6"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0.png"/><Relationship Id="rId4" Type="http://schemas.openxmlformats.org/officeDocument/2006/relationships/image" Target="../media/image131.png"/><Relationship Id="rId5" Type="http://schemas.openxmlformats.org/officeDocument/2006/relationships/image" Target="../media/image109.png"/><Relationship Id="rId6" Type="http://schemas.openxmlformats.org/officeDocument/2006/relationships/image" Target="../media/image1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116.png"/><Relationship Id="rId6"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4.png"/><Relationship Id="rId4" Type="http://schemas.openxmlformats.org/officeDocument/2006/relationships/image" Target="../media/image127.png"/><Relationship Id="rId5" Type="http://schemas.openxmlformats.org/officeDocument/2006/relationships/image" Target="../media/image121.png"/><Relationship Id="rId6" Type="http://schemas.openxmlformats.org/officeDocument/2006/relationships/image" Target="../media/image1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2.png"/><Relationship Id="rId4" Type="http://schemas.openxmlformats.org/officeDocument/2006/relationships/image" Target="../media/image125.png"/><Relationship Id="rId5" Type="http://schemas.openxmlformats.org/officeDocument/2006/relationships/image" Target="../media/image123.png"/><Relationship Id="rId6" Type="http://schemas.openxmlformats.org/officeDocument/2006/relationships/image" Target="../media/image1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SISTEMA DE </a:t>
            </a:r>
            <a:r>
              <a:rPr lang="es"/>
              <a:t>GESTIÓN</a:t>
            </a:r>
            <a:r>
              <a:rPr lang="es"/>
              <a:t> DE DESASTRES</a:t>
            </a:r>
            <a:endParaRPr/>
          </a:p>
        </p:txBody>
      </p:sp>
      <p:sp>
        <p:nvSpPr>
          <p:cNvPr id="60" name="Google Shape;60;p13"/>
          <p:cNvSpPr txBox="1"/>
          <p:nvPr>
            <p:ph idx="1" type="subTitle"/>
          </p:nvPr>
        </p:nvSpPr>
        <p:spPr>
          <a:xfrm>
            <a:off x="510450" y="3182325"/>
            <a:ext cx="8123100" cy="15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Lawrence Ospina</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Santiago Aguirre</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Stefania Herrera</a:t>
            </a:r>
            <a:endParaRPr sz="1300">
              <a:solidFill>
                <a:srgbClr val="FFFFFF"/>
              </a:solidFill>
            </a:endParaRPr>
          </a:p>
          <a:p>
            <a:pPr indent="0" lvl="0" marL="0" rtl="0" algn="l">
              <a:lnSpc>
                <a:spcPct val="8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Grupo 10: La Ilustre Cofradía de Tilines</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Alias:”Los Tilines”</a:t>
            </a:r>
            <a:endParaRPr sz="1300">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recursos)</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16" name="Google Shape;116;p22"/>
          <p:cNvPicPr preferRelativeResize="0"/>
          <p:nvPr/>
        </p:nvPicPr>
        <p:blipFill>
          <a:blip r:embed="rId3">
            <a:alphaModFix/>
          </a:blip>
          <a:stretch>
            <a:fillRect/>
          </a:stretch>
        </p:blipFill>
        <p:spPr>
          <a:xfrm>
            <a:off x="394425" y="2065625"/>
            <a:ext cx="6515697" cy="2896599"/>
          </a:xfrm>
          <a:prstGeom prst="rect">
            <a:avLst/>
          </a:prstGeom>
          <a:noFill/>
          <a:ln>
            <a:noFill/>
          </a:ln>
        </p:spPr>
      </p:pic>
      <p:sp>
        <p:nvSpPr>
          <p:cNvPr id="117" name="Google Shape;117;p22"/>
          <p:cNvSpPr txBox="1"/>
          <p:nvPr/>
        </p:nvSpPr>
        <p:spPr>
          <a:xfrm>
            <a:off x="7035925" y="960825"/>
            <a:ext cx="1887000" cy="3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recursos se </a:t>
            </a:r>
            <a:r>
              <a:rPr lang="es" sz="1300">
                <a:solidFill>
                  <a:srgbClr val="FFFFFF"/>
                </a:solidFill>
                <a:latin typeface="Proxima Nova"/>
                <a:ea typeface="Proxima Nova"/>
                <a:cs typeface="Proxima Nova"/>
                <a:sym typeface="Proxima Nova"/>
              </a:rPr>
              <a:t>encuentra</a:t>
            </a:r>
            <a:r>
              <a:rPr lang="es" sz="1300">
                <a:solidFill>
                  <a:srgbClr val="FFFFFF"/>
                </a:solidFill>
                <a:latin typeface="Proxima Nova"/>
                <a:ea typeface="Proxima Nova"/>
                <a:cs typeface="Proxima Nova"/>
                <a:sym typeface="Proxima Nova"/>
              </a:rPr>
              <a:t> la información listada de los recursos por zona y otra lista con la información de los equipos de rescate.</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pueden asignar recursos y equipos de rescate.</a:t>
            </a:r>
            <a:endParaRPr sz="1300">
              <a:solidFill>
                <a:srgbClr val="FFFFFF"/>
              </a:solidFill>
              <a:latin typeface="Proxima Nova"/>
              <a:ea typeface="Proxima Nova"/>
              <a:cs typeface="Proxima Nova"/>
              <a:sym typeface="Proxima Nova"/>
            </a:endParaRPr>
          </a:p>
        </p:txBody>
      </p:sp>
      <p:pic>
        <p:nvPicPr>
          <p:cNvPr id="118" name="Google Shape;118;p22"/>
          <p:cNvPicPr preferRelativeResize="0"/>
          <p:nvPr/>
        </p:nvPicPr>
        <p:blipFill rotWithShape="1">
          <a:blip r:embed="rId4">
            <a:alphaModFix/>
          </a:blip>
          <a:srcRect b="0" l="0" r="1652" t="0"/>
          <a:stretch/>
        </p:blipFill>
        <p:spPr>
          <a:xfrm>
            <a:off x="394425" y="1040900"/>
            <a:ext cx="6515701" cy="888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equipos de rescate)</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24" name="Google Shape;124;p23"/>
          <p:cNvPicPr preferRelativeResize="0"/>
          <p:nvPr/>
        </p:nvPicPr>
        <p:blipFill>
          <a:blip r:embed="rId3">
            <a:alphaModFix/>
          </a:blip>
          <a:stretch>
            <a:fillRect/>
          </a:stretch>
        </p:blipFill>
        <p:spPr>
          <a:xfrm>
            <a:off x="394425" y="2066700"/>
            <a:ext cx="8346652" cy="2813250"/>
          </a:xfrm>
          <a:prstGeom prst="rect">
            <a:avLst/>
          </a:prstGeom>
          <a:noFill/>
          <a:ln>
            <a:noFill/>
          </a:ln>
        </p:spPr>
      </p:pic>
      <p:pic>
        <p:nvPicPr>
          <p:cNvPr id="125" name="Google Shape;125;p23"/>
          <p:cNvPicPr preferRelativeResize="0"/>
          <p:nvPr/>
        </p:nvPicPr>
        <p:blipFill rotWithShape="1">
          <a:blip r:embed="rId4">
            <a:alphaModFix/>
          </a:blip>
          <a:srcRect b="0" l="0" r="1351" t="0"/>
          <a:stretch/>
        </p:blipFill>
        <p:spPr>
          <a:xfrm>
            <a:off x="394425" y="1065600"/>
            <a:ext cx="8346652" cy="878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31" name="Google Shape;131;p24"/>
          <p:cNvPicPr preferRelativeResize="0"/>
          <p:nvPr/>
        </p:nvPicPr>
        <p:blipFill>
          <a:blip r:embed="rId3">
            <a:alphaModFix/>
          </a:blip>
          <a:stretch>
            <a:fillRect/>
          </a:stretch>
        </p:blipFill>
        <p:spPr>
          <a:xfrm>
            <a:off x="265225" y="1832275"/>
            <a:ext cx="5782249" cy="2956350"/>
          </a:xfrm>
          <a:prstGeom prst="rect">
            <a:avLst/>
          </a:prstGeom>
          <a:noFill/>
          <a:ln>
            <a:noFill/>
          </a:ln>
        </p:spPr>
      </p:pic>
      <p:sp>
        <p:nvSpPr>
          <p:cNvPr id="132" name="Google Shape;132;p24"/>
          <p:cNvSpPr txBox="1"/>
          <p:nvPr/>
        </p:nvSpPr>
        <p:spPr>
          <a:xfrm>
            <a:off x="6200225" y="1004625"/>
            <a:ext cx="2722800" cy="3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rutas se muestra en la pestaña de Rutas un listado con los datos de cada ruta (id, origen, destino, distancia, estado) los cuales hacen parte también de la información del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133" name="Google Shape;133;p24"/>
          <p:cNvPicPr preferRelativeResize="0"/>
          <p:nvPr/>
        </p:nvPicPr>
        <p:blipFill>
          <a:blip r:embed="rId4">
            <a:alphaModFix/>
          </a:blip>
          <a:stretch>
            <a:fillRect/>
          </a:stretch>
        </p:blipFill>
        <p:spPr>
          <a:xfrm>
            <a:off x="265225" y="1000275"/>
            <a:ext cx="5782252" cy="74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39" name="Google Shape;139;p25"/>
          <p:cNvSpPr txBox="1"/>
          <p:nvPr/>
        </p:nvSpPr>
        <p:spPr>
          <a:xfrm>
            <a:off x="6532575" y="1085500"/>
            <a:ext cx="2453400" cy="3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evacuaciones, se muestra un listado en la pestaña de Evacuaciones con toda la información de cada una, y se organizan por medio de una cola de prioridad.</a:t>
            </a:r>
            <a:endParaRPr sz="1300">
              <a:solidFill>
                <a:srgbClr val="FFFFFF"/>
              </a:solidFill>
              <a:latin typeface="Proxima Nova"/>
              <a:ea typeface="Proxima Nova"/>
              <a:cs typeface="Proxima Nova"/>
              <a:sym typeface="Proxima Nova"/>
            </a:endParaRPr>
          </a:p>
        </p:txBody>
      </p:sp>
      <p:pic>
        <p:nvPicPr>
          <p:cNvPr id="140" name="Google Shape;140;p25"/>
          <p:cNvPicPr preferRelativeResize="0"/>
          <p:nvPr/>
        </p:nvPicPr>
        <p:blipFill>
          <a:blip r:embed="rId3">
            <a:alphaModFix/>
          </a:blip>
          <a:stretch>
            <a:fillRect/>
          </a:stretch>
        </p:blipFill>
        <p:spPr>
          <a:xfrm>
            <a:off x="304800" y="1041775"/>
            <a:ext cx="5958326" cy="3708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evacuaciones)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46" name="Google Shape;146;p26"/>
          <p:cNvSpPr txBox="1"/>
          <p:nvPr/>
        </p:nvSpPr>
        <p:spPr>
          <a:xfrm>
            <a:off x="6538025" y="1005075"/>
            <a:ext cx="2247900" cy="3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complementar la </a:t>
            </a:r>
            <a:r>
              <a:rPr lang="es" sz="1300">
                <a:solidFill>
                  <a:srgbClr val="FFFFFF"/>
                </a:solidFill>
                <a:latin typeface="Proxima Nova"/>
                <a:ea typeface="Proxima Nova"/>
                <a:cs typeface="Proxima Nova"/>
                <a:sym typeface="Proxima Nova"/>
              </a:rPr>
              <a:t>gestión</a:t>
            </a:r>
            <a:r>
              <a:rPr lang="es" sz="1300">
                <a:solidFill>
                  <a:srgbClr val="FFFFFF"/>
                </a:solidFill>
                <a:latin typeface="Proxima Nova"/>
                <a:ea typeface="Proxima Nova"/>
                <a:cs typeface="Proxima Nova"/>
                <a:sym typeface="Proxima Nova"/>
              </a:rPr>
              <a:t> de rutas y evacuaciones, se dispone de una pestaña de Simulaciones la cual se encarga de simular </a:t>
            </a:r>
            <a:r>
              <a:rPr lang="es" sz="1300">
                <a:solidFill>
                  <a:srgbClr val="FFFFFF"/>
                </a:solidFill>
                <a:latin typeface="Proxima Nova"/>
                <a:ea typeface="Proxima Nova"/>
                <a:cs typeface="Proxima Nova"/>
                <a:sym typeface="Proxima Nova"/>
              </a:rPr>
              <a:t>algún</a:t>
            </a:r>
            <a:r>
              <a:rPr lang="es" sz="1300">
                <a:solidFill>
                  <a:srgbClr val="FFFFFF"/>
                </a:solidFill>
                <a:latin typeface="Proxima Nova"/>
                <a:ea typeface="Proxima Nova"/>
                <a:cs typeface="Proxima Nova"/>
                <a:sym typeface="Proxima Nova"/>
              </a:rPr>
              <a:t> desastre natural en determinadas zonas y evacuaciones masivas para mayor realismo.</a:t>
            </a:r>
            <a:endParaRPr sz="1300">
              <a:solidFill>
                <a:srgbClr val="FFFFFF"/>
              </a:solidFill>
              <a:latin typeface="Proxima Nova"/>
              <a:ea typeface="Proxima Nova"/>
              <a:cs typeface="Proxima Nova"/>
              <a:sym typeface="Proxima Nova"/>
            </a:endParaRPr>
          </a:p>
        </p:txBody>
      </p:sp>
      <p:pic>
        <p:nvPicPr>
          <p:cNvPr id="147" name="Google Shape;147;p26"/>
          <p:cNvPicPr preferRelativeResize="0"/>
          <p:nvPr/>
        </p:nvPicPr>
        <p:blipFill>
          <a:blip r:embed="rId3">
            <a:alphaModFix/>
          </a:blip>
          <a:stretch>
            <a:fillRect/>
          </a:stretch>
        </p:blipFill>
        <p:spPr>
          <a:xfrm>
            <a:off x="164774" y="1005075"/>
            <a:ext cx="6230327" cy="1034950"/>
          </a:xfrm>
          <a:prstGeom prst="rect">
            <a:avLst/>
          </a:prstGeom>
          <a:noFill/>
          <a:ln>
            <a:noFill/>
          </a:ln>
        </p:spPr>
      </p:pic>
      <p:pic>
        <p:nvPicPr>
          <p:cNvPr id="148" name="Google Shape;148;p26"/>
          <p:cNvPicPr preferRelativeResize="0"/>
          <p:nvPr/>
        </p:nvPicPr>
        <p:blipFill>
          <a:blip r:embed="rId4">
            <a:alphaModFix/>
          </a:blip>
          <a:stretch>
            <a:fillRect/>
          </a:stretch>
        </p:blipFill>
        <p:spPr>
          <a:xfrm>
            <a:off x="198450" y="2131900"/>
            <a:ext cx="3372673" cy="2827625"/>
          </a:xfrm>
          <a:prstGeom prst="rect">
            <a:avLst/>
          </a:prstGeom>
          <a:noFill/>
          <a:ln>
            <a:noFill/>
          </a:ln>
        </p:spPr>
      </p:pic>
      <p:pic>
        <p:nvPicPr>
          <p:cNvPr id="149" name="Google Shape;149;p26"/>
          <p:cNvPicPr preferRelativeResize="0"/>
          <p:nvPr/>
        </p:nvPicPr>
        <p:blipFill>
          <a:blip r:embed="rId5">
            <a:alphaModFix/>
          </a:blip>
          <a:stretch>
            <a:fillRect/>
          </a:stretch>
        </p:blipFill>
        <p:spPr>
          <a:xfrm>
            <a:off x="3672300" y="2163475"/>
            <a:ext cx="2722799" cy="282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265225" y="257675"/>
            <a:ext cx="85206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a:t>
            </a:r>
            <a:r>
              <a:rPr lang="es">
                <a:solidFill>
                  <a:schemeClr val="lt1"/>
                </a:solidFill>
              </a:rPr>
              <a:t>(gráficas)</a:t>
            </a:r>
            <a:endParaRPr>
              <a:solidFill>
                <a:srgbClr val="FFFFFF"/>
              </a:solidFill>
            </a:endParaRPr>
          </a:p>
        </p:txBody>
      </p:sp>
      <p:sp>
        <p:nvSpPr>
          <p:cNvPr id="155" name="Google Shape;155;p27"/>
          <p:cNvSpPr txBox="1"/>
          <p:nvPr/>
        </p:nvSpPr>
        <p:spPr>
          <a:xfrm>
            <a:off x="6265950" y="808700"/>
            <a:ext cx="2698800" cy="3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Dashboard, se muestran dos gráficas estadísticas que muestran la cantidad de recursos por tipo y la cantidad de evacuaciones por prioridad respectivamente.</a:t>
            </a:r>
            <a:endParaRPr sz="1300">
              <a:solidFill>
                <a:srgbClr val="FFFFFF"/>
              </a:solidFill>
              <a:latin typeface="Proxima Nova"/>
              <a:ea typeface="Proxima Nova"/>
              <a:cs typeface="Proxima Nova"/>
              <a:sym typeface="Proxima Nova"/>
            </a:endParaRPr>
          </a:p>
        </p:txBody>
      </p:sp>
      <p:pic>
        <p:nvPicPr>
          <p:cNvPr id="156" name="Google Shape;156;p27"/>
          <p:cNvPicPr preferRelativeResize="0"/>
          <p:nvPr/>
        </p:nvPicPr>
        <p:blipFill>
          <a:blip r:embed="rId3">
            <a:alphaModFix/>
          </a:blip>
          <a:stretch>
            <a:fillRect/>
          </a:stretch>
        </p:blipFill>
        <p:spPr>
          <a:xfrm>
            <a:off x="265225" y="808700"/>
            <a:ext cx="5890177" cy="1042325"/>
          </a:xfrm>
          <a:prstGeom prst="rect">
            <a:avLst/>
          </a:prstGeom>
          <a:noFill/>
          <a:ln>
            <a:noFill/>
          </a:ln>
        </p:spPr>
      </p:pic>
      <p:pic>
        <p:nvPicPr>
          <p:cNvPr id="157" name="Google Shape;157;p27"/>
          <p:cNvPicPr preferRelativeResize="0"/>
          <p:nvPr/>
        </p:nvPicPr>
        <p:blipFill>
          <a:blip r:embed="rId4">
            <a:alphaModFix/>
          </a:blip>
          <a:stretch>
            <a:fillRect/>
          </a:stretch>
        </p:blipFill>
        <p:spPr>
          <a:xfrm>
            <a:off x="265225" y="1987550"/>
            <a:ext cx="5890174" cy="298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61" name="Shape 161"/>
        <p:cNvGrpSpPr/>
        <p:nvPr/>
      </p:nvGrpSpPr>
      <p:grpSpPr>
        <a:xfrm>
          <a:off x="0" y="0"/>
          <a:ext cx="0" cy="0"/>
          <a:chOff x="0" y="0"/>
          <a:chExt cx="0" cy="0"/>
        </a:xfrm>
      </p:grpSpPr>
      <p:sp>
        <p:nvSpPr>
          <p:cNvPr id="162" name="Google Shape;162;p28"/>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(reportes)  </a:t>
            </a:r>
            <a:endParaRPr>
              <a:solidFill>
                <a:srgbClr val="FFFFFF"/>
              </a:solidFill>
            </a:endParaRPr>
          </a:p>
        </p:txBody>
      </p:sp>
      <p:sp>
        <p:nvSpPr>
          <p:cNvPr id="163" name="Google Shape;163;p28"/>
          <p:cNvSpPr txBox="1"/>
          <p:nvPr/>
        </p:nvSpPr>
        <p:spPr>
          <a:xfrm>
            <a:off x="6079425" y="1716150"/>
            <a:ext cx="2706300" cy="29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Al presionar el botón del </a:t>
            </a:r>
            <a:r>
              <a:rPr lang="es" sz="1700">
                <a:solidFill>
                  <a:srgbClr val="FFFFFF"/>
                </a:solidFill>
                <a:latin typeface="Proxima Nova"/>
                <a:ea typeface="Proxima Nova"/>
                <a:cs typeface="Proxima Nova"/>
                <a:sym typeface="Proxima Nova"/>
              </a:rPr>
              <a:t>rectángulo</a:t>
            </a:r>
            <a:r>
              <a:rPr lang="es" sz="1700">
                <a:solidFill>
                  <a:srgbClr val="FFFFFF"/>
                </a:solidFill>
                <a:latin typeface="Proxima Nova"/>
                <a:ea typeface="Proxima Nova"/>
                <a:cs typeface="Proxima Nova"/>
                <a:sym typeface="Proxima Nova"/>
              </a:rPr>
              <a:t> rojo, se genera un reporte en pdf con los detalles de las </a:t>
            </a:r>
            <a:r>
              <a:rPr lang="es" sz="1700">
                <a:solidFill>
                  <a:srgbClr val="FFFFFF"/>
                </a:solidFill>
                <a:latin typeface="Proxima Nova"/>
                <a:ea typeface="Proxima Nova"/>
                <a:cs typeface="Proxima Nova"/>
                <a:sym typeface="Proxima Nova"/>
              </a:rPr>
              <a:t>estadísticas</a:t>
            </a:r>
            <a:r>
              <a:rPr lang="es" sz="1700">
                <a:solidFill>
                  <a:srgbClr val="FFFFFF"/>
                </a:solidFill>
                <a:latin typeface="Proxima Nova"/>
                <a:ea typeface="Proxima Nova"/>
                <a:cs typeface="Proxima Nova"/>
                <a:sym typeface="Proxima Nova"/>
              </a:rPr>
              <a:t> e información de evacuaciones.</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Formato del reporte generado (en archivo pdf)</a:t>
            </a:r>
            <a:endParaRPr sz="1700">
              <a:solidFill>
                <a:srgbClr val="FFFFFF"/>
              </a:solidFill>
              <a:latin typeface="Proxima Nova"/>
              <a:ea typeface="Proxima Nova"/>
              <a:cs typeface="Proxima Nova"/>
              <a:sym typeface="Proxima Nova"/>
            </a:endParaRPr>
          </a:p>
        </p:txBody>
      </p:sp>
      <p:sp>
        <p:nvSpPr>
          <p:cNvPr id="164" name="Google Shape;164;p28"/>
          <p:cNvSpPr/>
          <p:nvPr/>
        </p:nvSpPr>
        <p:spPr>
          <a:xfrm>
            <a:off x="263225" y="1473775"/>
            <a:ext cx="5671200" cy="34347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cxnSp>
        <p:nvCxnSpPr>
          <p:cNvPr id="165" name="Google Shape;165;p28"/>
          <p:cNvCxnSpPr/>
          <p:nvPr/>
        </p:nvCxnSpPr>
        <p:spPr>
          <a:xfrm flipH="1" rot="10800000">
            <a:off x="5955525" y="3821500"/>
            <a:ext cx="202200" cy="1155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8"/>
          <p:cNvSpPr/>
          <p:nvPr/>
        </p:nvSpPr>
        <p:spPr>
          <a:xfrm>
            <a:off x="6157725" y="3508750"/>
            <a:ext cx="2461500" cy="7410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cxnSp>
        <p:nvCxnSpPr>
          <p:cNvPr id="167" name="Google Shape;167;p28"/>
          <p:cNvCxnSpPr>
            <a:stCxn id="168" idx="2"/>
          </p:cNvCxnSpPr>
          <p:nvPr/>
        </p:nvCxnSpPr>
        <p:spPr>
          <a:xfrm>
            <a:off x="6104250" y="1336200"/>
            <a:ext cx="333000" cy="495900"/>
          </a:xfrm>
          <a:prstGeom prst="straightConnector1">
            <a:avLst/>
          </a:prstGeom>
          <a:noFill/>
          <a:ln cap="flat" cmpd="sng" w="9525">
            <a:solidFill>
              <a:srgbClr val="FF0000"/>
            </a:solidFill>
            <a:prstDash val="solid"/>
            <a:round/>
            <a:headEnd len="med" w="med" type="none"/>
            <a:tailEnd len="med" w="med" type="none"/>
          </a:ln>
        </p:spPr>
      </p:cxnSp>
      <p:pic>
        <p:nvPicPr>
          <p:cNvPr id="169" name="Google Shape;169;p28"/>
          <p:cNvPicPr preferRelativeResize="0"/>
          <p:nvPr/>
        </p:nvPicPr>
        <p:blipFill rotWithShape="1">
          <a:blip r:embed="rId3">
            <a:alphaModFix/>
          </a:blip>
          <a:srcRect b="50524" l="0" r="0" t="0"/>
          <a:stretch/>
        </p:blipFill>
        <p:spPr>
          <a:xfrm>
            <a:off x="226725" y="871350"/>
            <a:ext cx="8559100" cy="515700"/>
          </a:xfrm>
          <a:prstGeom prst="rect">
            <a:avLst/>
          </a:prstGeom>
          <a:noFill/>
          <a:ln>
            <a:noFill/>
          </a:ln>
        </p:spPr>
      </p:pic>
      <p:sp>
        <p:nvSpPr>
          <p:cNvPr id="168" name="Google Shape;168;p28"/>
          <p:cNvSpPr/>
          <p:nvPr/>
        </p:nvSpPr>
        <p:spPr>
          <a:xfrm>
            <a:off x="5599050" y="922200"/>
            <a:ext cx="1010400" cy="414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70" name="Google Shape;170;p28"/>
          <p:cNvPicPr preferRelativeResize="0"/>
          <p:nvPr/>
        </p:nvPicPr>
        <p:blipFill>
          <a:blip r:embed="rId4">
            <a:alphaModFix/>
          </a:blip>
          <a:stretch>
            <a:fillRect/>
          </a:stretch>
        </p:blipFill>
        <p:spPr>
          <a:xfrm>
            <a:off x="465425" y="1640625"/>
            <a:ext cx="2535525" cy="3132749"/>
          </a:xfrm>
          <a:prstGeom prst="rect">
            <a:avLst/>
          </a:prstGeom>
          <a:noFill/>
          <a:ln>
            <a:noFill/>
          </a:ln>
        </p:spPr>
      </p:pic>
      <p:pic>
        <p:nvPicPr>
          <p:cNvPr id="171" name="Google Shape;171;p28"/>
          <p:cNvPicPr preferRelativeResize="0"/>
          <p:nvPr/>
        </p:nvPicPr>
        <p:blipFill>
          <a:blip r:embed="rId5">
            <a:alphaModFix/>
          </a:blip>
          <a:stretch>
            <a:fillRect/>
          </a:stretch>
        </p:blipFill>
        <p:spPr>
          <a:xfrm>
            <a:off x="3210475" y="1618700"/>
            <a:ext cx="2535524" cy="313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29"/>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Mapa interactivo (digrafo)</a:t>
            </a:r>
            <a:r>
              <a:rPr lang="es">
                <a:solidFill>
                  <a:srgbClr val="FFFFFF"/>
                </a:solidFill>
              </a:rPr>
              <a:t> </a:t>
            </a:r>
            <a:endParaRPr>
              <a:solidFill>
                <a:srgbClr val="FFFFFF"/>
              </a:solidFill>
            </a:endParaRPr>
          </a:p>
        </p:txBody>
      </p:sp>
      <p:pic>
        <p:nvPicPr>
          <p:cNvPr id="177" name="Google Shape;177;p29" title="Captura de pantalla 2025-11-15 182837.png"/>
          <p:cNvPicPr preferRelativeResize="0"/>
          <p:nvPr/>
        </p:nvPicPr>
        <p:blipFill>
          <a:blip r:embed="rId3">
            <a:alphaModFix/>
          </a:blip>
          <a:stretch>
            <a:fillRect/>
          </a:stretch>
        </p:blipFill>
        <p:spPr>
          <a:xfrm>
            <a:off x="356150" y="1968550"/>
            <a:ext cx="6496301" cy="3022551"/>
          </a:xfrm>
          <a:prstGeom prst="rect">
            <a:avLst/>
          </a:prstGeom>
          <a:noFill/>
          <a:ln>
            <a:noFill/>
          </a:ln>
        </p:spPr>
      </p:pic>
      <p:sp>
        <p:nvSpPr>
          <p:cNvPr id="178" name="Google Shape;178;p29"/>
          <p:cNvSpPr txBox="1"/>
          <p:nvPr/>
        </p:nvSpPr>
        <p:spPr>
          <a:xfrm>
            <a:off x="6982000" y="797150"/>
            <a:ext cx="2016000" cy="4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el dashboard se muestra un mapa del mundo donde se </a:t>
            </a:r>
            <a:r>
              <a:rPr lang="es" sz="1300">
                <a:solidFill>
                  <a:srgbClr val="FFFFFF"/>
                </a:solidFill>
                <a:latin typeface="Proxima Nova"/>
                <a:ea typeface="Proxima Nova"/>
                <a:cs typeface="Proxima Nova"/>
                <a:sym typeface="Proxima Nova"/>
              </a:rPr>
              <a:t>encuentran</a:t>
            </a:r>
            <a:r>
              <a:rPr lang="es" sz="1300">
                <a:solidFill>
                  <a:srgbClr val="FFFFFF"/>
                </a:solidFill>
                <a:latin typeface="Proxima Nova"/>
                <a:ea typeface="Proxima Nova"/>
                <a:cs typeface="Proxima Nova"/>
                <a:sym typeface="Proxima Nova"/>
              </a:rPr>
              <a:t> ubicadas las zonas afectadas  y se conectan por medio de direcciones verdes, formando un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 mover libremente el mapa y al dar click en una zona o dirección se muestra una pestaña con la información que les corresponda.</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pic>
        <p:nvPicPr>
          <p:cNvPr id="179" name="Google Shape;179;p29"/>
          <p:cNvPicPr preferRelativeResize="0"/>
          <p:nvPr/>
        </p:nvPicPr>
        <p:blipFill>
          <a:blip r:embed="rId4">
            <a:alphaModFix/>
          </a:blip>
          <a:stretch>
            <a:fillRect/>
          </a:stretch>
        </p:blipFill>
        <p:spPr>
          <a:xfrm>
            <a:off x="356150" y="797150"/>
            <a:ext cx="6496302" cy="104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Extra (usuarios)</a:t>
            </a:r>
            <a:endParaRPr>
              <a:solidFill>
                <a:srgbClr val="FFFFFF"/>
              </a:solidFill>
            </a:endParaRPr>
          </a:p>
        </p:txBody>
      </p:sp>
      <p:sp>
        <p:nvSpPr>
          <p:cNvPr id="185" name="Google Shape;185;p30"/>
          <p:cNvSpPr txBox="1"/>
          <p:nvPr/>
        </p:nvSpPr>
        <p:spPr>
          <a:xfrm>
            <a:off x="6982000" y="797150"/>
            <a:ext cx="19266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la última pestaña Usuarios, se muestra un listado con la información de cada uno de los que se encuentran registrados en el sistema, se puede registrar un nuevo usuario desde ahí.</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pic>
        <p:nvPicPr>
          <p:cNvPr id="186" name="Google Shape;186;p30"/>
          <p:cNvPicPr preferRelativeResize="0"/>
          <p:nvPr/>
        </p:nvPicPr>
        <p:blipFill>
          <a:blip r:embed="rId3">
            <a:alphaModFix/>
          </a:blip>
          <a:stretch>
            <a:fillRect/>
          </a:stretch>
        </p:blipFill>
        <p:spPr>
          <a:xfrm>
            <a:off x="265225" y="998650"/>
            <a:ext cx="6592776" cy="3755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90" name="Shape 190"/>
        <p:cNvGrpSpPr/>
        <p:nvPr/>
      </p:nvGrpSpPr>
      <p:grpSpPr>
        <a:xfrm>
          <a:off x="0" y="0"/>
          <a:ext cx="0" cy="0"/>
          <a:chOff x="0" y="0"/>
          <a:chExt cx="0" cy="0"/>
        </a:xfrm>
      </p:grpSpPr>
      <p:sp>
        <p:nvSpPr>
          <p:cNvPr id="191" name="Google Shape;191;p31"/>
          <p:cNvSpPr txBox="1"/>
          <p:nvPr>
            <p:ph type="title"/>
          </p:nvPr>
        </p:nvSpPr>
        <p:spPr>
          <a:xfrm>
            <a:off x="231600" y="1598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Funcionalidades </a:t>
            </a:r>
            <a:r>
              <a:rPr lang="es" sz="3466">
                <a:solidFill>
                  <a:srgbClr val="FFFFFF"/>
                </a:solidFill>
              </a:rPr>
              <a:t>específicas</a:t>
            </a:r>
            <a:r>
              <a:rPr lang="es" sz="3466">
                <a:solidFill>
                  <a:srgbClr val="FFFFFF"/>
                </a:solidFill>
              </a:rPr>
              <a:t>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Descripción General</a:t>
            </a:r>
            <a:endParaRPr>
              <a:solidFill>
                <a:srgbClr val="FFFFFF"/>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95000"/>
              </a:lnSpc>
              <a:spcBef>
                <a:spcPts val="1200"/>
              </a:spcBef>
              <a:spcAft>
                <a:spcPts val="0"/>
              </a:spcAft>
              <a:buSzPts val="688"/>
              <a:buNone/>
            </a:pPr>
            <a:r>
              <a:rPr lang="es" sz="1350">
                <a:solidFill>
                  <a:srgbClr val="FFFFFF"/>
                </a:solidFill>
              </a:rPr>
              <a:t>El proyecto consiste en desarrollar un sistema para gestionar la respuesta ante desastres naturales, modelando el flujo de recursos, personas y equipos entre distintas ubicaciones afectadas. El sistema debe permitir simular la evacuación de personas, la distribución de recursos, la asignación de equipos de rescate y la gestión de rutas de transporte entre zonas afectadas.</a:t>
            </a:r>
            <a:endParaRPr sz="1350">
              <a:solidFill>
                <a:srgbClr val="FFFFFF"/>
              </a:solidFill>
            </a:endParaRPr>
          </a:p>
          <a:p>
            <a:pPr indent="0" lvl="0" marL="0" rtl="0" algn="just">
              <a:lnSpc>
                <a:spcPct val="95000"/>
              </a:lnSpc>
              <a:spcBef>
                <a:spcPts val="1200"/>
              </a:spcBef>
              <a:spcAft>
                <a:spcPts val="0"/>
              </a:spcAft>
              <a:buSzPts val="688"/>
              <a:buNone/>
            </a:pPr>
            <a:r>
              <a:rPr lang="es" sz="1350">
                <a:solidFill>
                  <a:srgbClr val="FFFFFF"/>
                </a:solidFill>
              </a:rPr>
              <a:t>Las ubicaciones afectadas (como ciudades, refugios y centros de ayuda) serán representadas como nodos en un grafo dirigido. Las aristas del grafo representarán las rutas de transporte entre estas ubicaciones. El sistema debe optimizar la asignación de recursos y la programación de las rutas mediante el uso de algoritmos de caminos más cortos y de distribución eficiente de recursos</a:t>
            </a:r>
            <a:r>
              <a:rPr lang="es" sz="1350">
                <a:solidFill>
                  <a:srgbClr val="FFFFFF"/>
                </a:solidFill>
                <a:latin typeface="Times New Roman"/>
                <a:ea typeface="Times New Roman"/>
                <a:cs typeface="Times New Roman"/>
                <a:sym typeface="Times New Roman"/>
              </a:rPr>
              <a:t>.</a:t>
            </a:r>
            <a:endParaRPr sz="1350">
              <a:solidFill>
                <a:srgbClr val="FFFFFF"/>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688"/>
              <a:buNone/>
            </a:pPr>
            <a:r>
              <a:t/>
            </a:r>
            <a:endParaRPr sz="135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95" name="Shape 195"/>
        <p:cNvGrpSpPr/>
        <p:nvPr/>
      </p:nvGrpSpPr>
      <p:grpSpPr>
        <a:xfrm>
          <a:off x="0" y="0"/>
          <a:ext cx="0" cy="0"/>
          <a:chOff x="0" y="0"/>
          <a:chExt cx="0" cy="0"/>
        </a:xfrm>
      </p:grpSpPr>
      <p:sp>
        <p:nvSpPr>
          <p:cNvPr id="196" name="Google Shape;196;p32"/>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197" name="Google Shape;197;p32"/>
          <p:cNvPicPr preferRelativeResize="0"/>
          <p:nvPr/>
        </p:nvPicPr>
        <p:blipFill>
          <a:blip r:embed="rId3">
            <a:alphaModFix/>
          </a:blip>
          <a:stretch>
            <a:fillRect/>
          </a:stretch>
        </p:blipFill>
        <p:spPr>
          <a:xfrm>
            <a:off x="385375" y="1484861"/>
            <a:ext cx="3715487" cy="880963"/>
          </a:xfrm>
          <a:prstGeom prst="rect">
            <a:avLst/>
          </a:prstGeom>
          <a:noFill/>
          <a:ln>
            <a:noFill/>
          </a:ln>
        </p:spPr>
      </p:pic>
      <p:pic>
        <p:nvPicPr>
          <p:cNvPr id="198" name="Google Shape;198;p32"/>
          <p:cNvPicPr preferRelativeResize="0"/>
          <p:nvPr/>
        </p:nvPicPr>
        <p:blipFill>
          <a:blip r:embed="rId4">
            <a:alphaModFix/>
          </a:blip>
          <a:stretch>
            <a:fillRect/>
          </a:stretch>
        </p:blipFill>
        <p:spPr>
          <a:xfrm>
            <a:off x="385375" y="2627325"/>
            <a:ext cx="3715474" cy="725525"/>
          </a:xfrm>
          <a:prstGeom prst="rect">
            <a:avLst/>
          </a:prstGeom>
          <a:noFill/>
          <a:ln>
            <a:noFill/>
          </a:ln>
        </p:spPr>
      </p:pic>
      <p:sp>
        <p:nvSpPr>
          <p:cNvPr id="199" name="Google Shape;199;p32"/>
          <p:cNvSpPr txBox="1"/>
          <p:nvPr/>
        </p:nvSpPr>
        <p:spPr>
          <a:xfrm>
            <a:off x="6169825" y="1484850"/>
            <a:ext cx="2616000" cy="19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rgbClr val="FFFFFF"/>
                </a:solidFill>
                <a:latin typeface="Proxima Nova"/>
                <a:ea typeface="Proxima Nova"/>
                <a:cs typeface="Proxima Nova"/>
                <a:sym typeface="Proxima Nova"/>
              </a:rPr>
              <a:t>para el login, se convierte el correo al formato de ID usado internamente, busca ese usuario en el registro del sistema y retorna si la clave ingresada coincide con la que tiene guardada.</a:t>
            </a:r>
            <a:endParaRPr sz="1300">
              <a:solidFill>
                <a:srgbClr val="FFFFFF"/>
              </a:solidFill>
              <a:latin typeface="Proxima Nova"/>
              <a:ea typeface="Proxima Nova"/>
              <a:cs typeface="Proxima Nova"/>
              <a:sym typeface="Proxima Nova"/>
            </a:endParaRPr>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pic>
        <p:nvPicPr>
          <p:cNvPr id="200" name="Google Shape;200;p32"/>
          <p:cNvPicPr preferRelativeResize="0"/>
          <p:nvPr/>
        </p:nvPicPr>
        <p:blipFill>
          <a:blip r:embed="rId5">
            <a:alphaModFix/>
          </a:blip>
          <a:stretch>
            <a:fillRect/>
          </a:stretch>
        </p:blipFill>
        <p:spPr>
          <a:xfrm>
            <a:off x="4228400" y="1706600"/>
            <a:ext cx="1738450" cy="356838"/>
          </a:xfrm>
          <a:prstGeom prst="rect">
            <a:avLst/>
          </a:prstGeom>
          <a:noFill/>
          <a:ln>
            <a:noFill/>
          </a:ln>
        </p:spPr>
      </p:pic>
      <p:pic>
        <p:nvPicPr>
          <p:cNvPr id="201" name="Google Shape;201;p32"/>
          <p:cNvPicPr preferRelativeResize="0"/>
          <p:nvPr/>
        </p:nvPicPr>
        <p:blipFill>
          <a:blip r:embed="rId6">
            <a:alphaModFix/>
          </a:blip>
          <a:stretch>
            <a:fillRect/>
          </a:stretch>
        </p:blipFill>
        <p:spPr>
          <a:xfrm>
            <a:off x="4228400" y="2938175"/>
            <a:ext cx="1244000" cy="30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05" name="Shape 205"/>
        <p:cNvGrpSpPr/>
        <p:nvPr/>
      </p:nvGrpSpPr>
      <p:grpSpPr>
        <a:xfrm>
          <a:off x="0" y="0"/>
          <a:ext cx="0" cy="0"/>
          <a:chOff x="0" y="0"/>
          <a:chExt cx="0" cy="0"/>
        </a:xfrm>
      </p:grpSpPr>
      <p:sp>
        <p:nvSpPr>
          <p:cNvPr id="206" name="Google Shape;206;p33"/>
          <p:cNvSpPr txBox="1"/>
          <p:nvPr>
            <p:ph type="title"/>
          </p:nvPr>
        </p:nvSpPr>
        <p:spPr>
          <a:xfrm>
            <a:off x="2029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07" name="Google Shape;207;p33"/>
          <p:cNvSpPr txBox="1"/>
          <p:nvPr/>
        </p:nvSpPr>
        <p:spPr>
          <a:xfrm>
            <a:off x="7062225" y="831875"/>
            <a:ext cx="1875600" cy="3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Luego el servlet recibe email y password en JSON, verifica las credenciales con el sistema, y si son correctas crea una sesión con los datos del usuario y devuelve un JSON de éxito; si no, responde que las credenciales son incorrectas.</a:t>
            </a:r>
            <a:endParaRPr sz="1300">
              <a:solidFill>
                <a:srgbClr val="FFFFFF"/>
              </a:solidFill>
              <a:latin typeface="Proxima Nova"/>
              <a:ea typeface="Proxima Nova"/>
              <a:cs typeface="Proxima Nova"/>
              <a:sym typeface="Proxima Nova"/>
            </a:endParaRPr>
          </a:p>
        </p:txBody>
      </p:sp>
      <p:pic>
        <p:nvPicPr>
          <p:cNvPr id="208" name="Google Shape;208;p33"/>
          <p:cNvPicPr preferRelativeResize="0"/>
          <p:nvPr/>
        </p:nvPicPr>
        <p:blipFill>
          <a:blip r:embed="rId3">
            <a:alphaModFix/>
          </a:blip>
          <a:stretch>
            <a:fillRect/>
          </a:stretch>
        </p:blipFill>
        <p:spPr>
          <a:xfrm>
            <a:off x="166900" y="1396400"/>
            <a:ext cx="3198426" cy="3368226"/>
          </a:xfrm>
          <a:prstGeom prst="rect">
            <a:avLst/>
          </a:prstGeom>
          <a:noFill/>
          <a:ln>
            <a:noFill/>
          </a:ln>
        </p:spPr>
      </p:pic>
      <p:pic>
        <p:nvPicPr>
          <p:cNvPr id="209" name="Google Shape;209;p33"/>
          <p:cNvPicPr preferRelativeResize="0"/>
          <p:nvPr/>
        </p:nvPicPr>
        <p:blipFill>
          <a:blip r:embed="rId4">
            <a:alphaModFix/>
          </a:blip>
          <a:stretch>
            <a:fillRect/>
          </a:stretch>
        </p:blipFill>
        <p:spPr>
          <a:xfrm>
            <a:off x="3656763" y="1352250"/>
            <a:ext cx="3114025" cy="3456525"/>
          </a:xfrm>
          <a:prstGeom prst="rect">
            <a:avLst/>
          </a:prstGeom>
          <a:noFill/>
          <a:ln>
            <a:noFill/>
          </a:ln>
        </p:spPr>
      </p:pic>
      <p:pic>
        <p:nvPicPr>
          <p:cNvPr id="210" name="Google Shape;210;p33"/>
          <p:cNvPicPr preferRelativeResize="0"/>
          <p:nvPr/>
        </p:nvPicPr>
        <p:blipFill rotWithShape="1">
          <a:blip r:embed="rId5">
            <a:alphaModFix/>
          </a:blip>
          <a:srcRect b="8191" l="47996" r="18127" t="88333"/>
          <a:stretch/>
        </p:blipFill>
        <p:spPr>
          <a:xfrm>
            <a:off x="166900" y="914925"/>
            <a:ext cx="2060850" cy="30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14" name="Shape 214"/>
        <p:cNvGrpSpPr/>
        <p:nvPr/>
      </p:nvGrpSpPr>
      <p:grpSpPr>
        <a:xfrm>
          <a:off x="0" y="0"/>
          <a:ext cx="0" cy="0"/>
          <a:chOff x="0" y="0"/>
          <a:chExt cx="0" cy="0"/>
        </a:xfrm>
      </p:grpSpPr>
      <p:sp>
        <p:nvSpPr>
          <p:cNvPr id="215" name="Google Shape;215;p34"/>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16" name="Google Shape;216;p34"/>
          <p:cNvSpPr txBox="1"/>
          <p:nvPr/>
        </p:nvSpPr>
        <p:spPr>
          <a:xfrm>
            <a:off x="6484825" y="1717050"/>
            <a:ext cx="2301000" cy="13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sistema registra al usuario solo si su ID no existe aún, </a:t>
            </a:r>
            <a:r>
              <a:rPr lang="es" sz="1300">
                <a:solidFill>
                  <a:srgbClr val="FFFFFF"/>
                </a:solidFill>
                <a:latin typeface="Proxima Nova"/>
                <a:ea typeface="Proxima Nova"/>
                <a:cs typeface="Proxima Nova"/>
                <a:sym typeface="Proxima Nova"/>
              </a:rPr>
              <a:t>agregándolo</a:t>
            </a:r>
            <a:r>
              <a:rPr lang="es" sz="1300">
                <a:solidFill>
                  <a:srgbClr val="FFFFFF"/>
                </a:solidFill>
                <a:latin typeface="Proxima Nova"/>
                <a:ea typeface="Proxima Nova"/>
                <a:cs typeface="Proxima Nova"/>
                <a:sym typeface="Proxima Nova"/>
              </a:rPr>
              <a:t> al mapa y devolviendo si la operación fue exitosa.</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17" name="Google Shape;217;p34" title="Captura de pantalla 2025-11-16 201900.png"/>
          <p:cNvPicPr preferRelativeResize="0"/>
          <p:nvPr/>
        </p:nvPicPr>
        <p:blipFill>
          <a:blip r:embed="rId3">
            <a:alphaModFix/>
          </a:blip>
          <a:stretch>
            <a:fillRect/>
          </a:stretch>
        </p:blipFill>
        <p:spPr>
          <a:xfrm>
            <a:off x="372475" y="2452325"/>
            <a:ext cx="5710826" cy="1245925"/>
          </a:xfrm>
          <a:prstGeom prst="rect">
            <a:avLst/>
          </a:prstGeom>
          <a:noFill/>
          <a:ln>
            <a:noFill/>
          </a:ln>
        </p:spPr>
      </p:pic>
      <p:pic>
        <p:nvPicPr>
          <p:cNvPr id="218" name="Google Shape;218;p34"/>
          <p:cNvPicPr preferRelativeResize="0"/>
          <p:nvPr/>
        </p:nvPicPr>
        <p:blipFill>
          <a:blip r:embed="rId4">
            <a:alphaModFix/>
          </a:blip>
          <a:stretch>
            <a:fillRect/>
          </a:stretch>
        </p:blipFill>
        <p:spPr>
          <a:xfrm>
            <a:off x="372484" y="1394263"/>
            <a:ext cx="2414697" cy="4956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22" name="Shape 222"/>
        <p:cNvGrpSpPr/>
        <p:nvPr/>
      </p:nvGrpSpPr>
      <p:grpSpPr>
        <a:xfrm>
          <a:off x="0" y="0"/>
          <a:ext cx="0" cy="0"/>
          <a:chOff x="0" y="0"/>
          <a:chExt cx="0" cy="0"/>
        </a:xfrm>
      </p:grpSpPr>
      <p:sp>
        <p:nvSpPr>
          <p:cNvPr id="223" name="Google Shape;223;p35"/>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a:t>
            </a:r>
            <a:r>
              <a:rPr lang="es" sz="1850">
                <a:solidFill>
                  <a:schemeClr val="lt1"/>
                </a:solidFill>
                <a:latin typeface="Arial"/>
                <a:ea typeface="Arial"/>
                <a:cs typeface="Arial"/>
                <a:sym typeface="Arial"/>
              </a:rPr>
              <a:t>(implementación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24" name="Google Shape;224;p35"/>
          <p:cNvSpPr txBox="1"/>
          <p:nvPr/>
        </p:nvSpPr>
        <p:spPr>
          <a:xfrm>
            <a:off x="6080500" y="1509725"/>
            <a:ext cx="2857200" cy="23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Luego</a:t>
            </a:r>
            <a:r>
              <a:rPr lang="es" sz="1300">
                <a:solidFill>
                  <a:srgbClr val="FFFFFF"/>
                </a:solidFill>
                <a:latin typeface="Proxima Nova"/>
                <a:ea typeface="Proxima Nova"/>
                <a:cs typeface="Proxima Nova"/>
                <a:sym typeface="Proxima Nova"/>
              </a:rPr>
              <a:t>, en este fragmento de código el servlet revisa si hay sesión y solo permite registrar usuarios a un ADMIN.</a:t>
            </a:r>
            <a:endParaRPr sz="1300">
              <a:solidFill>
                <a:srgbClr val="FFFFFF"/>
              </a:solidFill>
              <a:latin typeface="Proxima Nova"/>
              <a:ea typeface="Proxima Nova"/>
              <a:cs typeface="Proxima Nova"/>
              <a:sym typeface="Proxima Nova"/>
            </a:endParaRPr>
          </a:p>
        </p:txBody>
      </p:sp>
      <p:pic>
        <p:nvPicPr>
          <p:cNvPr id="225" name="Google Shape;225;p35"/>
          <p:cNvPicPr preferRelativeResize="0"/>
          <p:nvPr/>
        </p:nvPicPr>
        <p:blipFill>
          <a:blip r:embed="rId3">
            <a:alphaModFix/>
          </a:blip>
          <a:stretch>
            <a:fillRect/>
          </a:stretch>
        </p:blipFill>
        <p:spPr>
          <a:xfrm>
            <a:off x="265225" y="1568675"/>
            <a:ext cx="2583300" cy="2399649"/>
          </a:xfrm>
          <a:prstGeom prst="rect">
            <a:avLst/>
          </a:prstGeom>
          <a:noFill/>
          <a:ln>
            <a:noFill/>
          </a:ln>
        </p:spPr>
      </p:pic>
      <p:pic>
        <p:nvPicPr>
          <p:cNvPr id="226" name="Google Shape;226;p35"/>
          <p:cNvPicPr preferRelativeResize="0"/>
          <p:nvPr/>
        </p:nvPicPr>
        <p:blipFill>
          <a:blip r:embed="rId4">
            <a:alphaModFix/>
          </a:blip>
          <a:stretch>
            <a:fillRect/>
          </a:stretch>
        </p:blipFill>
        <p:spPr>
          <a:xfrm>
            <a:off x="2945550" y="1568675"/>
            <a:ext cx="2979875" cy="2363525"/>
          </a:xfrm>
          <a:prstGeom prst="rect">
            <a:avLst/>
          </a:prstGeom>
          <a:noFill/>
          <a:ln>
            <a:noFill/>
          </a:ln>
        </p:spPr>
      </p:pic>
      <p:pic>
        <p:nvPicPr>
          <p:cNvPr id="227" name="Google Shape;227;p35"/>
          <p:cNvPicPr preferRelativeResize="0"/>
          <p:nvPr/>
        </p:nvPicPr>
        <p:blipFill rotWithShape="1">
          <a:blip r:embed="rId5">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33" name="Google Shape;233;p36"/>
          <p:cNvSpPr txBox="1"/>
          <p:nvPr/>
        </p:nvSpPr>
        <p:spPr>
          <a:xfrm>
            <a:off x="6700825" y="831875"/>
            <a:ext cx="2237100" cy="28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S</a:t>
            </a:r>
            <a:r>
              <a:rPr lang="es" sz="1300">
                <a:solidFill>
                  <a:schemeClr val="lt1"/>
                </a:solidFill>
                <a:latin typeface="Proxima Nova"/>
                <a:ea typeface="Proxima Nova"/>
                <a:cs typeface="Proxima Nova"/>
                <a:sym typeface="Proxima Nova"/>
              </a:rPr>
              <a:t>i no hay sesión habilita el registro público; valida los datos enviados, comprueba que el email no exista, crea y guarda el nuevo usuario según el rol, inicia sesión automáticamente y responde con un mensaje de éxito, o con uno de restricción si quien intenta registrar no tiene permiso.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34" name="Google Shape;234;p36" title="Captura de pantalla 2025-11-15 211437.png"/>
          <p:cNvPicPr preferRelativeResize="0"/>
          <p:nvPr/>
        </p:nvPicPr>
        <p:blipFill>
          <a:blip r:embed="rId3">
            <a:alphaModFix/>
          </a:blip>
          <a:stretch>
            <a:fillRect/>
          </a:stretch>
        </p:blipFill>
        <p:spPr>
          <a:xfrm>
            <a:off x="66300" y="1716348"/>
            <a:ext cx="3179939" cy="2593058"/>
          </a:xfrm>
          <a:prstGeom prst="rect">
            <a:avLst/>
          </a:prstGeom>
          <a:noFill/>
          <a:ln>
            <a:noFill/>
          </a:ln>
        </p:spPr>
      </p:pic>
      <p:pic>
        <p:nvPicPr>
          <p:cNvPr id="235" name="Google Shape;235;p36"/>
          <p:cNvPicPr preferRelativeResize="0"/>
          <p:nvPr/>
        </p:nvPicPr>
        <p:blipFill>
          <a:blip r:embed="rId4">
            <a:alphaModFix/>
          </a:blip>
          <a:stretch>
            <a:fillRect/>
          </a:stretch>
        </p:blipFill>
        <p:spPr>
          <a:xfrm>
            <a:off x="3306611" y="1104900"/>
            <a:ext cx="3187864" cy="2593059"/>
          </a:xfrm>
          <a:prstGeom prst="rect">
            <a:avLst/>
          </a:prstGeom>
          <a:noFill/>
          <a:ln>
            <a:noFill/>
          </a:ln>
        </p:spPr>
      </p:pic>
      <p:pic>
        <p:nvPicPr>
          <p:cNvPr id="236" name="Google Shape;236;p36"/>
          <p:cNvPicPr preferRelativeResize="0"/>
          <p:nvPr/>
        </p:nvPicPr>
        <p:blipFill>
          <a:blip r:embed="rId5">
            <a:alphaModFix/>
          </a:blip>
          <a:stretch>
            <a:fillRect/>
          </a:stretch>
        </p:blipFill>
        <p:spPr>
          <a:xfrm>
            <a:off x="3306611" y="3697958"/>
            <a:ext cx="3187862" cy="1284066"/>
          </a:xfrm>
          <a:prstGeom prst="rect">
            <a:avLst/>
          </a:prstGeom>
          <a:noFill/>
          <a:ln>
            <a:noFill/>
          </a:ln>
        </p:spPr>
      </p:pic>
      <p:pic>
        <p:nvPicPr>
          <p:cNvPr id="237" name="Google Shape;237;p36"/>
          <p:cNvPicPr preferRelativeResize="0"/>
          <p:nvPr/>
        </p:nvPicPr>
        <p:blipFill rotWithShape="1">
          <a:blip r:embed="rId6">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41" name="Shape 241"/>
        <p:cNvGrpSpPr/>
        <p:nvPr/>
      </p:nvGrpSpPr>
      <p:grpSpPr>
        <a:xfrm>
          <a:off x="0" y="0"/>
          <a:ext cx="0" cy="0"/>
          <a:chOff x="0" y="0"/>
          <a:chExt cx="0" cy="0"/>
        </a:xfrm>
      </p:grpSpPr>
      <p:sp>
        <p:nvSpPr>
          <p:cNvPr id="242" name="Google Shape;242;p3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recursos (alimentos, medicinas, equipos de rescate) (</a:t>
            </a:r>
            <a:r>
              <a:rPr lang="es" sz="1850">
                <a:solidFill>
                  <a:srgbClr val="FFFFFF"/>
                </a:solidFill>
                <a:latin typeface="Arial"/>
                <a:ea typeface="Arial"/>
                <a:cs typeface="Arial"/>
                <a:sym typeface="Arial"/>
              </a:rPr>
              <a:t>Implementación</a:t>
            </a:r>
            <a:r>
              <a:rPr lang="es" sz="1850">
                <a:solidFill>
                  <a:srgbClr val="FFFFFF"/>
                </a:solidFill>
                <a:latin typeface="Arial"/>
                <a:ea typeface="Arial"/>
                <a:cs typeface="Arial"/>
                <a:sym typeface="Arial"/>
              </a:rPr>
              <a:t>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43" name="Google Shape;243;p37"/>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En la gestión de recursos, el servlet obtiene los datos enviados en el JSON, identifica si la acción es agregar o transferir recursos, </a:t>
            </a:r>
            <a:r>
              <a:rPr lang="es" sz="1300">
                <a:solidFill>
                  <a:schemeClr val="lt1"/>
                </a:solidFill>
                <a:latin typeface="Proxima Nova"/>
                <a:ea typeface="Proxima Nova"/>
                <a:cs typeface="Proxima Nova"/>
                <a:sym typeface="Proxima Nova"/>
              </a:rPr>
              <a:t>valida</a:t>
            </a:r>
            <a:r>
              <a:rPr lang="es" sz="1300">
                <a:solidFill>
                  <a:schemeClr val="lt1"/>
                </a:solidFill>
                <a:latin typeface="Proxima Nova"/>
                <a:ea typeface="Proxima Nova"/>
                <a:cs typeface="Proxima Nova"/>
                <a:sym typeface="Proxima Nova"/>
              </a:rPr>
              <a:t> ubicación, tipo y cantidad, verifica que la zona exista, convierte la cantidad y el tipo correctamente, y según la acción agrega recursos o prepara una transferencia, respondiendo con un mensaje de éxito o de error según corresponda.</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44" name="Google Shape;244;p37"/>
          <p:cNvPicPr preferRelativeResize="0"/>
          <p:nvPr/>
        </p:nvPicPr>
        <p:blipFill rotWithShape="1">
          <a:blip r:embed="rId3">
            <a:alphaModFix/>
          </a:blip>
          <a:srcRect b="29126" l="49256" r="9883" t="67545"/>
          <a:stretch/>
        </p:blipFill>
        <p:spPr>
          <a:xfrm>
            <a:off x="42000" y="3686350"/>
            <a:ext cx="1895025" cy="310001"/>
          </a:xfrm>
          <a:prstGeom prst="rect">
            <a:avLst/>
          </a:prstGeom>
          <a:noFill/>
          <a:ln>
            <a:noFill/>
          </a:ln>
        </p:spPr>
      </p:pic>
      <p:pic>
        <p:nvPicPr>
          <p:cNvPr id="245" name="Google Shape;245;p37"/>
          <p:cNvPicPr preferRelativeResize="0"/>
          <p:nvPr/>
        </p:nvPicPr>
        <p:blipFill>
          <a:blip r:embed="rId4">
            <a:alphaModFix/>
          </a:blip>
          <a:stretch>
            <a:fillRect/>
          </a:stretch>
        </p:blipFill>
        <p:spPr>
          <a:xfrm>
            <a:off x="2051800" y="831863"/>
            <a:ext cx="2340424" cy="2115613"/>
          </a:xfrm>
          <a:prstGeom prst="rect">
            <a:avLst/>
          </a:prstGeom>
          <a:noFill/>
          <a:ln>
            <a:noFill/>
          </a:ln>
        </p:spPr>
      </p:pic>
      <p:pic>
        <p:nvPicPr>
          <p:cNvPr id="246" name="Google Shape;246;p37" title="Captura de pantalla 2025-11-15 215146.png"/>
          <p:cNvPicPr preferRelativeResize="0"/>
          <p:nvPr/>
        </p:nvPicPr>
        <p:blipFill>
          <a:blip r:embed="rId5">
            <a:alphaModFix/>
          </a:blip>
          <a:stretch>
            <a:fillRect/>
          </a:stretch>
        </p:blipFill>
        <p:spPr>
          <a:xfrm>
            <a:off x="42000" y="887400"/>
            <a:ext cx="1895025" cy="2004549"/>
          </a:xfrm>
          <a:prstGeom prst="rect">
            <a:avLst/>
          </a:prstGeom>
          <a:noFill/>
          <a:ln>
            <a:noFill/>
          </a:ln>
        </p:spPr>
      </p:pic>
      <p:pic>
        <p:nvPicPr>
          <p:cNvPr id="247" name="Google Shape;247;p37"/>
          <p:cNvPicPr preferRelativeResize="0"/>
          <p:nvPr/>
        </p:nvPicPr>
        <p:blipFill>
          <a:blip r:embed="rId6">
            <a:alphaModFix/>
          </a:blip>
          <a:stretch>
            <a:fillRect/>
          </a:stretch>
        </p:blipFill>
        <p:spPr>
          <a:xfrm>
            <a:off x="2051800" y="2947475"/>
            <a:ext cx="2340426" cy="1923151"/>
          </a:xfrm>
          <a:prstGeom prst="rect">
            <a:avLst/>
          </a:prstGeom>
          <a:noFill/>
          <a:ln>
            <a:noFill/>
          </a:ln>
        </p:spPr>
      </p:pic>
      <p:pic>
        <p:nvPicPr>
          <p:cNvPr id="248" name="Google Shape;248;p37"/>
          <p:cNvPicPr preferRelativeResize="0"/>
          <p:nvPr/>
        </p:nvPicPr>
        <p:blipFill>
          <a:blip r:embed="rId7">
            <a:alphaModFix/>
          </a:blip>
          <a:stretch>
            <a:fillRect/>
          </a:stretch>
        </p:blipFill>
        <p:spPr>
          <a:xfrm>
            <a:off x="4507000" y="831875"/>
            <a:ext cx="2007060" cy="2115601"/>
          </a:xfrm>
          <a:prstGeom prst="rect">
            <a:avLst/>
          </a:prstGeom>
          <a:noFill/>
          <a:ln>
            <a:noFill/>
          </a:ln>
        </p:spPr>
      </p:pic>
      <p:pic>
        <p:nvPicPr>
          <p:cNvPr id="249" name="Google Shape;249;p37"/>
          <p:cNvPicPr preferRelativeResize="0"/>
          <p:nvPr/>
        </p:nvPicPr>
        <p:blipFill>
          <a:blip r:embed="rId8">
            <a:alphaModFix/>
          </a:blip>
          <a:stretch>
            <a:fillRect/>
          </a:stretch>
        </p:blipFill>
        <p:spPr>
          <a:xfrm>
            <a:off x="4510601" y="2947475"/>
            <a:ext cx="2017825" cy="1923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53" name="Shape 253"/>
        <p:cNvGrpSpPr/>
        <p:nvPr/>
      </p:nvGrpSpPr>
      <p:grpSpPr>
        <a:xfrm>
          <a:off x="0" y="0"/>
          <a:ext cx="0" cy="0"/>
          <a:chOff x="0" y="0"/>
          <a:chExt cx="0" cy="0"/>
        </a:xfrm>
      </p:grpSpPr>
      <p:sp>
        <p:nvSpPr>
          <p:cNvPr id="254" name="Google Shape;254;p3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55" name="Google Shape;255;p38"/>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Finalmente valida que origen, destino, tipo y cantidad sean correctos, intenta transferir los recursos entre zonas usando el sistema, y devuelve un mensaje indicando si la transferencia fue exitosa o falló por recursos insuficientes o datos inválidos, manejando también errores por tipo incorrecto o fallos inesperados.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56" name="Google Shape;256;p38"/>
          <p:cNvPicPr preferRelativeResize="0"/>
          <p:nvPr/>
        </p:nvPicPr>
        <p:blipFill rotWithShape="1">
          <a:blip r:embed="rId3">
            <a:alphaModFix/>
          </a:blip>
          <a:srcRect b="29126" l="49256" r="9883" t="67545"/>
          <a:stretch/>
        </p:blipFill>
        <p:spPr>
          <a:xfrm>
            <a:off x="149325" y="4307250"/>
            <a:ext cx="1895025" cy="310001"/>
          </a:xfrm>
          <a:prstGeom prst="rect">
            <a:avLst/>
          </a:prstGeom>
          <a:noFill/>
          <a:ln>
            <a:noFill/>
          </a:ln>
        </p:spPr>
      </p:pic>
      <p:pic>
        <p:nvPicPr>
          <p:cNvPr id="257" name="Google Shape;257;p38"/>
          <p:cNvPicPr preferRelativeResize="0"/>
          <p:nvPr/>
        </p:nvPicPr>
        <p:blipFill>
          <a:blip r:embed="rId4">
            <a:alphaModFix/>
          </a:blip>
          <a:stretch>
            <a:fillRect/>
          </a:stretch>
        </p:blipFill>
        <p:spPr>
          <a:xfrm>
            <a:off x="149325" y="886150"/>
            <a:ext cx="2553899" cy="3108875"/>
          </a:xfrm>
          <a:prstGeom prst="rect">
            <a:avLst/>
          </a:prstGeom>
          <a:noFill/>
          <a:ln>
            <a:noFill/>
          </a:ln>
        </p:spPr>
      </p:pic>
      <p:pic>
        <p:nvPicPr>
          <p:cNvPr id="258" name="Google Shape;258;p38"/>
          <p:cNvPicPr preferRelativeResize="0"/>
          <p:nvPr/>
        </p:nvPicPr>
        <p:blipFill>
          <a:blip r:embed="rId5">
            <a:alphaModFix/>
          </a:blip>
          <a:stretch>
            <a:fillRect/>
          </a:stretch>
        </p:blipFill>
        <p:spPr>
          <a:xfrm>
            <a:off x="2742125" y="831875"/>
            <a:ext cx="3394125" cy="2603750"/>
          </a:xfrm>
          <a:prstGeom prst="rect">
            <a:avLst/>
          </a:prstGeom>
          <a:noFill/>
          <a:ln>
            <a:noFill/>
          </a:ln>
        </p:spPr>
      </p:pic>
      <p:pic>
        <p:nvPicPr>
          <p:cNvPr id="259" name="Google Shape;259;p38"/>
          <p:cNvPicPr preferRelativeResize="0"/>
          <p:nvPr/>
        </p:nvPicPr>
        <p:blipFill rotWithShape="1">
          <a:blip r:embed="rId6">
            <a:alphaModFix/>
          </a:blip>
          <a:srcRect b="15880" l="0" r="0" t="2639"/>
          <a:stretch/>
        </p:blipFill>
        <p:spPr>
          <a:xfrm>
            <a:off x="6136250" y="831875"/>
            <a:ext cx="380900" cy="2603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63" name="Shape 263"/>
        <p:cNvGrpSpPr/>
        <p:nvPr/>
      </p:nvGrpSpPr>
      <p:grpSpPr>
        <a:xfrm>
          <a:off x="0" y="0"/>
          <a:ext cx="0" cy="0"/>
          <a:chOff x="0" y="0"/>
          <a:chExt cx="0" cy="0"/>
        </a:xfrm>
      </p:grpSpPr>
      <p:sp>
        <p:nvSpPr>
          <p:cNvPr id="264" name="Google Shape;264;p3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65" name="Google Shape;265;p39"/>
          <p:cNvSpPr txBox="1"/>
          <p:nvPr/>
        </p:nvSpPr>
        <p:spPr>
          <a:xfrm>
            <a:off x="5775150" y="831875"/>
            <a:ext cx="30168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Para la transferencia de recursos, el servlet recibe los datos de la transferencia desde un JSON, valida origen, destino, tipo y cantidad, intenta mover los recursos entre zonas, y si la operación fue exitosa verifica si el destino quedó con recursos bajos para generar una notificación, respondiendo finalmente con un mensaje de éxito o de error según el resultado.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66" name="Google Shape;266;p39"/>
          <p:cNvPicPr preferRelativeResize="0"/>
          <p:nvPr/>
        </p:nvPicPr>
        <p:blipFill>
          <a:blip r:embed="rId3">
            <a:alphaModFix/>
          </a:blip>
          <a:stretch>
            <a:fillRect/>
          </a:stretch>
        </p:blipFill>
        <p:spPr>
          <a:xfrm>
            <a:off x="265225" y="831875"/>
            <a:ext cx="2237101" cy="1784722"/>
          </a:xfrm>
          <a:prstGeom prst="rect">
            <a:avLst/>
          </a:prstGeom>
          <a:noFill/>
          <a:ln>
            <a:noFill/>
          </a:ln>
        </p:spPr>
      </p:pic>
      <p:pic>
        <p:nvPicPr>
          <p:cNvPr id="267" name="Google Shape;267;p39"/>
          <p:cNvPicPr preferRelativeResize="0"/>
          <p:nvPr/>
        </p:nvPicPr>
        <p:blipFill>
          <a:blip r:embed="rId4">
            <a:alphaModFix/>
          </a:blip>
          <a:stretch>
            <a:fillRect/>
          </a:stretch>
        </p:blipFill>
        <p:spPr>
          <a:xfrm>
            <a:off x="265225" y="2616600"/>
            <a:ext cx="1953725" cy="1835076"/>
          </a:xfrm>
          <a:prstGeom prst="rect">
            <a:avLst/>
          </a:prstGeom>
          <a:noFill/>
          <a:ln>
            <a:noFill/>
          </a:ln>
        </p:spPr>
      </p:pic>
      <p:pic>
        <p:nvPicPr>
          <p:cNvPr id="268" name="Google Shape;268;p39"/>
          <p:cNvPicPr preferRelativeResize="0"/>
          <p:nvPr/>
        </p:nvPicPr>
        <p:blipFill>
          <a:blip r:embed="rId5">
            <a:alphaModFix/>
          </a:blip>
          <a:stretch>
            <a:fillRect/>
          </a:stretch>
        </p:blipFill>
        <p:spPr>
          <a:xfrm>
            <a:off x="2609425" y="727200"/>
            <a:ext cx="2090857" cy="2032558"/>
          </a:xfrm>
          <a:prstGeom prst="rect">
            <a:avLst/>
          </a:prstGeom>
          <a:noFill/>
          <a:ln>
            <a:noFill/>
          </a:ln>
        </p:spPr>
      </p:pic>
      <p:pic>
        <p:nvPicPr>
          <p:cNvPr id="269" name="Google Shape;269;p39"/>
          <p:cNvPicPr preferRelativeResize="0"/>
          <p:nvPr/>
        </p:nvPicPr>
        <p:blipFill rotWithShape="1">
          <a:blip r:embed="rId6">
            <a:alphaModFix/>
          </a:blip>
          <a:srcRect b="0" l="0" r="289" t="0"/>
          <a:stretch/>
        </p:blipFill>
        <p:spPr>
          <a:xfrm>
            <a:off x="2609425" y="2759757"/>
            <a:ext cx="2084878" cy="1570868"/>
          </a:xfrm>
          <a:prstGeom prst="rect">
            <a:avLst/>
          </a:prstGeom>
          <a:noFill/>
          <a:ln>
            <a:noFill/>
          </a:ln>
        </p:spPr>
      </p:pic>
      <p:pic>
        <p:nvPicPr>
          <p:cNvPr id="270" name="Google Shape;270;p39"/>
          <p:cNvPicPr preferRelativeResize="0"/>
          <p:nvPr/>
        </p:nvPicPr>
        <p:blipFill rotWithShape="1">
          <a:blip r:embed="rId7">
            <a:alphaModFix/>
          </a:blip>
          <a:srcRect b="0" l="2846" r="0" t="0"/>
          <a:stretch/>
        </p:blipFill>
        <p:spPr>
          <a:xfrm>
            <a:off x="4694301" y="2759757"/>
            <a:ext cx="631099" cy="1570868"/>
          </a:xfrm>
          <a:prstGeom prst="rect">
            <a:avLst/>
          </a:prstGeom>
          <a:noFill/>
          <a:ln>
            <a:noFill/>
          </a:ln>
        </p:spPr>
      </p:pic>
      <p:pic>
        <p:nvPicPr>
          <p:cNvPr id="271" name="Google Shape;271;p39"/>
          <p:cNvPicPr preferRelativeResize="0"/>
          <p:nvPr/>
        </p:nvPicPr>
        <p:blipFill>
          <a:blip r:embed="rId8">
            <a:alphaModFix/>
          </a:blip>
          <a:stretch>
            <a:fillRect/>
          </a:stretch>
        </p:blipFill>
        <p:spPr>
          <a:xfrm>
            <a:off x="2609425" y="4330625"/>
            <a:ext cx="2237100" cy="586925"/>
          </a:xfrm>
          <a:prstGeom prst="rect">
            <a:avLst/>
          </a:prstGeom>
          <a:noFill/>
          <a:ln>
            <a:noFill/>
          </a:ln>
        </p:spPr>
      </p:pic>
      <p:pic>
        <p:nvPicPr>
          <p:cNvPr id="272" name="Google Shape;272;p39"/>
          <p:cNvPicPr preferRelativeResize="0"/>
          <p:nvPr/>
        </p:nvPicPr>
        <p:blipFill rotWithShape="1">
          <a:blip r:embed="rId9">
            <a:alphaModFix/>
          </a:blip>
          <a:srcRect b="25372" l="48644" r="0" t="70804"/>
          <a:stretch/>
        </p:blipFill>
        <p:spPr>
          <a:xfrm>
            <a:off x="5850100" y="3451787"/>
            <a:ext cx="2178900" cy="4126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40"/>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78" name="Google Shape;278;p40"/>
          <p:cNvSpPr txBox="1"/>
          <p:nvPr/>
        </p:nvSpPr>
        <p:spPr>
          <a:xfrm>
            <a:off x="5492900" y="2113175"/>
            <a:ext cx="3188100" cy="19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o valida parámetros según el método invocado, accede al sistema para obtener equipos o procesar la asignación/liberación, ejecuta la operación solicitada, registra una notificación si aplica, y devuelve una respuesta indicando éxito o fallo.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79" name="Google Shape;279;p40"/>
          <p:cNvPicPr preferRelativeResize="0"/>
          <p:nvPr/>
        </p:nvPicPr>
        <p:blipFill>
          <a:blip r:embed="rId3">
            <a:alphaModFix/>
          </a:blip>
          <a:stretch>
            <a:fillRect/>
          </a:stretch>
        </p:blipFill>
        <p:spPr>
          <a:xfrm>
            <a:off x="265225" y="907025"/>
            <a:ext cx="2298000" cy="2178074"/>
          </a:xfrm>
          <a:prstGeom prst="rect">
            <a:avLst/>
          </a:prstGeom>
          <a:noFill/>
          <a:ln>
            <a:noFill/>
          </a:ln>
        </p:spPr>
      </p:pic>
      <p:pic>
        <p:nvPicPr>
          <p:cNvPr id="280" name="Google Shape;280;p40"/>
          <p:cNvPicPr preferRelativeResize="0"/>
          <p:nvPr/>
        </p:nvPicPr>
        <p:blipFill>
          <a:blip r:embed="rId4">
            <a:alphaModFix/>
          </a:blip>
          <a:stretch>
            <a:fillRect/>
          </a:stretch>
        </p:blipFill>
        <p:spPr>
          <a:xfrm>
            <a:off x="265225" y="3085100"/>
            <a:ext cx="2297999" cy="1840750"/>
          </a:xfrm>
          <a:prstGeom prst="rect">
            <a:avLst/>
          </a:prstGeom>
          <a:noFill/>
          <a:ln>
            <a:noFill/>
          </a:ln>
        </p:spPr>
      </p:pic>
      <p:pic>
        <p:nvPicPr>
          <p:cNvPr id="281" name="Google Shape;281;p40"/>
          <p:cNvPicPr preferRelativeResize="0"/>
          <p:nvPr/>
        </p:nvPicPr>
        <p:blipFill>
          <a:blip r:embed="rId5">
            <a:alphaModFix/>
          </a:blip>
          <a:stretch>
            <a:fillRect/>
          </a:stretch>
        </p:blipFill>
        <p:spPr>
          <a:xfrm>
            <a:off x="2750425" y="907025"/>
            <a:ext cx="2218224" cy="1968025"/>
          </a:xfrm>
          <a:prstGeom prst="rect">
            <a:avLst/>
          </a:prstGeom>
          <a:noFill/>
          <a:ln>
            <a:noFill/>
          </a:ln>
        </p:spPr>
      </p:pic>
      <p:pic>
        <p:nvPicPr>
          <p:cNvPr id="282" name="Google Shape;282;p40"/>
          <p:cNvPicPr preferRelativeResize="0"/>
          <p:nvPr/>
        </p:nvPicPr>
        <p:blipFill>
          <a:blip r:embed="rId6">
            <a:alphaModFix/>
          </a:blip>
          <a:stretch>
            <a:fillRect/>
          </a:stretch>
        </p:blipFill>
        <p:spPr>
          <a:xfrm>
            <a:off x="2750425" y="2875050"/>
            <a:ext cx="2218224" cy="1398375"/>
          </a:xfrm>
          <a:prstGeom prst="rect">
            <a:avLst/>
          </a:prstGeom>
          <a:noFill/>
          <a:ln>
            <a:noFill/>
          </a:ln>
        </p:spPr>
      </p:pic>
      <p:pic>
        <p:nvPicPr>
          <p:cNvPr id="283" name="Google Shape;283;p40"/>
          <p:cNvPicPr preferRelativeResize="0"/>
          <p:nvPr/>
        </p:nvPicPr>
        <p:blipFill>
          <a:blip r:embed="rId7">
            <a:alphaModFix/>
          </a:blip>
          <a:stretch>
            <a:fillRect/>
          </a:stretch>
        </p:blipFill>
        <p:spPr>
          <a:xfrm>
            <a:off x="2750425" y="4273425"/>
            <a:ext cx="2218225" cy="568300"/>
          </a:xfrm>
          <a:prstGeom prst="rect">
            <a:avLst/>
          </a:prstGeom>
          <a:noFill/>
          <a:ln>
            <a:noFill/>
          </a:ln>
        </p:spPr>
      </p:pic>
      <p:pic>
        <p:nvPicPr>
          <p:cNvPr id="284" name="Google Shape;284;p40"/>
          <p:cNvPicPr preferRelativeResize="0"/>
          <p:nvPr/>
        </p:nvPicPr>
        <p:blipFill rotWithShape="1">
          <a:blip r:embed="rId8">
            <a:alphaModFix/>
          </a:blip>
          <a:srcRect b="42872" l="49987" r="0" t="53305"/>
          <a:stretch/>
        </p:blipFill>
        <p:spPr>
          <a:xfrm>
            <a:off x="5492900" y="1229425"/>
            <a:ext cx="3010800" cy="387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41"/>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90" name="Google Shape;290;p41"/>
          <p:cNvSpPr txBox="1"/>
          <p:nvPr/>
        </p:nvSpPr>
        <p:spPr>
          <a:xfrm>
            <a:off x="3580375" y="1610275"/>
            <a:ext cx="3269700" cy="23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método verifica que existan origen y destino, inicializa las distancias, arranca Dijkstra poniendo el origen en la cola, procesa nodos tomando siempre el de menor tiempo acumulado, actualiza distancias y rutas previas si encuentra mejores caminos, detiene el recorrido al llegar al destino, reconstruye el camino desde destino hacia origen usando </a:t>
            </a:r>
            <a:r>
              <a:rPr lang="es" sz="1300">
                <a:solidFill>
                  <a:schemeClr val="lt1"/>
                </a:solidFill>
                <a:latin typeface="Proxima Nova"/>
                <a:ea typeface="Proxima Nova"/>
                <a:cs typeface="Proxima Nova"/>
                <a:sym typeface="Proxima Nova"/>
              </a:rPr>
              <a:t>prevRuta</a:t>
            </a:r>
            <a:r>
              <a:rPr lang="es" sz="1300">
                <a:solidFill>
                  <a:schemeClr val="lt1"/>
                </a:solidFill>
                <a:latin typeface="Proxima Nova"/>
                <a:ea typeface="Proxima Nova"/>
                <a:cs typeface="Proxima Nova"/>
                <a:sym typeface="Proxima Nova"/>
              </a:rPr>
              <a:t>, lo invierte y devuelve la lista final de segmentos.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91" name="Google Shape;291;p41"/>
          <p:cNvPicPr preferRelativeResize="0"/>
          <p:nvPr/>
        </p:nvPicPr>
        <p:blipFill>
          <a:blip r:embed="rId3">
            <a:alphaModFix/>
          </a:blip>
          <a:stretch>
            <a:fillRect/>
          </a:stretch>
        </p:blipFill>
        <p:spPr>
          <a:xfrm>
            <a:off x="446250" y="2484325"/>
            <a:ext cx="2718250" cy="2184530"/>
          </a:xfrm>
          <a:prstGeom prst="rect">
            <a:avLst/>
          </a:prstGeom>
          <a:noFill/>
          <a:ln>
            <a:noFill/>
          </a:ln>
        </p:spPr>
      </p:pic>
      <p:pic>
        <p:nvPicPr>
          <p:cNvPr id="292" name="Google Shape;292;p41" title="Captura de pantalla 2025-11-15 233054.png"/>
          <p:cNvPicPr preferRelativeResize="0"/>
          <p:nvPr/>
        </p:nvPicPr>
        <p:blipFill>
          <a:blip r:embed="rId4">
            <a:alphaModFix/>
          </a:blip>
          <a:stretch>
            <a:fillRect/>
          </a:stretch>
        </p:blipFill>
        <p:spPr>
          <a:xfrm>
            <a:off x="446250" y="831475"/>
            <a:ext cx="2718251" cy="1652851"/>
          </a:xfrm>
          <a:prstGeom prst="rect">
            <a:avLst/>
          </a:prstGeom>
          <a:noFill/>
          <a:ln>
            <a:noFill/>
          </a:ln>
        </p:spPr>
      </p:pic>
      <p:pic>
        <p:nvPicPr>
          <p:cNvPr id="293" name="Google Shape;293;p41"/>
          <p:cNvPicPr preferRelativeResize="0"/>
          <p:nvPr/>
        </p:nvPicPr>
        <p:blipFill>
          <a:blip r:embed="rId5">
            <a:alphaModFix/>
          </a:blip>
          <a:stretch>
            <a:fillRect/>
          </a:stretch>
        </p:blipFill>
        <p:spPr>
          <a:xfrm>
            <a:off x="3657600" y="882150"/>
            <a:ext cx="1828800" cy="27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Características del sistema</a:t>
            </a:r>
            <a:endParaRPr>
              <a:solidFill>
                <a:srgbClr val="FFFFFF"/>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4325" lvl="0" marL="457200" rtl="0" algn="just">
              <a:lnSpc>
                <a:spcPct val="95000"/>
              </a:lnSpc>
              <a:spcBef>
                <a:spcPts val="1200"/>
              </a:spcBef>
              <a:spcAft>
                <a:spcPts val="0"/>
              </a:spcAft>
              <a:buClr>
                <a:srgbClr val="F3F3F3"/>
              </a:buClr>
              <a:buSzPts val="1350"/>
              <a:buFont typeface="Arial"/>
              <a:buChar char="●"/>
            </a:pPr>
            <a:r>
              <a:rPr lang="es" sz="1350">
                <a:solidFill>
                  <a:srgbClr val="FFFFFF"/>
                </a:solidFill>
              </a:rPr>
              <a:t>Registro y autenticación: Los administradores podrán acceder al sistema para gestionar los recursos y las rutas.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Gestión de recursos: El sistema debe gestionar diferentes tipos de recursos (alimentos, medicinas, equipos de rescate, etc.) y su distribución a las zonas afectadas.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Planificación de evacuaciones: El sistema debe ser capaz de gestionar y priorizar las evacuaciones de personas según el nivel de urgencia de cada zona.</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Asignación de equipos de rescate: Los equipos de rescate (médicos, bomberos, etc.) serán asignados a las zonas más afectadas en función de las rutas más cortas y los recursos disponibles.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Simulación de rutas de transporte: El sistema debe poder simular rutas de transporte entre las zonas afectadas y calcular las rutas más eficientes usando algoritmos de caminos más cortos.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Visualización gráfica: El sistema debe permitir visualizar un mapa interactivo de las ubicaciones y las rutas disponibles, destacando las zonas con mayor necesidad de recursos y equipos de rescate.</a:t>
            </a:r>
            <a:br>
              <a:rPr lang="es" sz="1350">
                <a:solidFill>
                  <a:srgbClr val="FFFFFF"/>
                </a:solidFill>
              </a:rPr>
            </a:br>
            <a:endParaRPr sz="1350">
              <a:solidFill>
                <a:srgbClr val="F3F3F3"/>
              </a:solidFill>
            </a:endParaRPr>
          </a:p>
          <a:p>
            <a:pPr indent="0" lvl="0" marL="0" rtl="0" algn="just">
              <a:lnSpc>
                <a:spcPct val="75000"/>
              </a:lnSpc>
              <a:spcBef>
                <a:spcPts val="1200"/>
              </a:spcBef>
              <a:spcAft>
                <a:spcPts val="1200"/>
              </a:spcAft>
              <a:buSzPts val="430"/>
              <a:buNone/>
            </a:pPr>
            <a:r>
              <a:t/>
            </a:r>
            <a:endParaRPr sz="44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2"/>
          <p:cNvSpPr txBox="1"/>
          <p:nvPr>
            <p:ph type="title"/>
          </p:nvPr>
        </p:nvSpPr>
        <p:spPr>
          <a:xfrm>
            <a:off x="265225" y="257675"/>
            <a:ext cx="8362800" cy="87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 (Implementado en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99" name="Google Shape;299;p42"/>
          <p:cNvSpPr txBox="1"/>
          <p:nvPr/>
        </p:nvSpPr>
        <p:spPr>
          <a:xfrm>
            <a:off x="5574500" y="1259475"/>
            <a:ext cx="3188100" cy="18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los parámetros de origen y destino, valida que existan, ejecuta el cálculo de la ruta óptima en el sistema, verifica el resultado, genera las estadísticas, construye el JSON de respuesta y lo envía (o devuelve un mensaje de error si no se puede calcular).</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300" name="Google Shape;300;p42"/>
          <p:cNvPicPr preferRelativeResize="0"/>
          <p:nvPr/>
        </p:nvPicPr>
        <p:blipFill>
          <a:blip r:embed="rId3">
            <a:alphaModFix/>
          </a:blip>
          <a:stretch>
            <a:fillRect/>
          </a:stretch>
        </p:blipFill>
        <p:spPr>
          <a:xfrm>
            <a:off x="2956275" y="693800"/>
            <a:ext cx="2528324" cy="2366651"/>
          </a:xfrm>
          <a:prstGeom prst="rect">
            <a:avLst/>
          </a:prstGeom>
          <a:noFill/>
          <a:ln>
            <a:noFill/>
          </a:ln>
        </p:spPr>
      </p:pic>
      <p:pic>
        <p:nvPicPr>
          <p:cNvPr id="301" name="Google Shape;301;p42"/>
          <p:cNvPicPr preferRelativeResize="0"/>
          <p:nvPr/>
        </p:nvPicPr>
        <p:blipFill>
          <a:blip r:embed="rId4">
            <a:alphaModFix/>
          </a:blip>
          <a:stretch>
            <a:fillRect/>
          </a:stretch>
        </p:blipFill>
        <p:spPr>
          <a:xfrm>
            <a:off x="2956275" y="3060450"/>
            <a:ext cx="2528326" cy="1851025"/>
          </a:xfrm>
          <a:prstGeom prst="rect">
            <a:avLst/>
          </a:prstGeom>
          <a:noFill/>
          <a:ln>
            <a:noFill/>
          </a:ln>
        </p:spPr>
      </p:pic>
      <p:pic>
        <p:nvPicPr>
          <p:cNvPr id="302" name="Google Shape;302;p42"/>
          <p:cNvPicPr preferRelativeResize="0"/>
          <p:nvPr/>
        </p:nvPicPr>
        <p:blipFill>
          <a:blip r:embed="rId5">
            <a:alphaModFix/>
          </a:blip>
          <a:stretch>
            <a:fillRect/>
          </a:stretch>
        </p:blipFill>
        <p:spPr>
          <a:xfrm>
            <a:off x="219925" y="2069725"/>
            <a:ext cx="2524039" cy="1978174"/>
          </a:xfrm>
          <a:prstGeom prst="rect">
            <a:avLst/>
          </a:prstGeom>
          <a:noFill/>
          <a:ln>
            <a:noFill/>
          </a:ln>
        </p:spPr>
      </p:pic>
      <p:pic>
        <p:nvPicPr>
          <p:cNvPr id="303" name="Google Shape;303;p42"/>
          <p:cNvPicPr preferRelativeResize="0"/>
          <p:nvPr/>
        </p:nvPicPr>
        <p:blipFill>
          <a:blip r:embed="rId6">
            <a:alphaModFix/>
          </a:blip>
          <a:stretch>
            <a:fillRect/>
          </a:stretch>
        </p:blipFill>
        <p:spPr>
          <a:xfrm>
            <a:off x="219925" y="3983429"/>
            <a:ext cx="2524036" cy="550407"/>
          </a:xfrm>
          <a:prstGeom prst="rect">
            <a:avLst/>
          </a:prstGeom>
          <a:noFill/>
          <a:ln>
            <a:noFill/>
          </a:ln>
        </p:spPr>
      </p:pic>
      <p:pic>
        <p:nvPicPr>
          <p:cNvPr id="304" name="Google Shape;304;p42"/>
          <p:cNvPicPr preferRelativeResize="0"/>
          <p:nvPr/>
        </p:nvPicPr>
        <p:blipFill rotWithShape="1">
          <a:blip r:embed="rId7">
            <a:alphaModFix/>
          </a:blip>
          <a:srcRect b="32157" l="47674" r="0" t="63504"/>
          <a:stretch/>
        </p:blipFill>
        <p:spPr>
          <a:xfrm>
            <a:off x="219938" y="1405500"/>
            <a:ext cx="2524025" cy="387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43"/>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310" name="Google Shape;310;p43"/>
          <p:cNvSpPr txBox="1"/>
          <p:nvPr/>
        </p:nvSpPr>
        <p:spPr>
          <a:xfrm>
            <a:off x="5729725" y="1070100"/>
            <a:ext cx="2902800" cy="31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manifiesta por medio de una recomendación inteligente sobre la zona que </a:t>
            </a:r>
            <a:r>
              <a:rPr lang="es" sz="1300">
                <a:solidFill>
                  <a:srgbClr val="FFFFFF"/>
                </a:solidFill>
                <a:latin typeface="Proxima Nova"/>
                <a:ea typeface="Proxima Nova"/>
                <a:cs typeface="Proxima Nova"/>
                <a:sym typeface="Proxima Nova"/>
              </a:rPr>
              <a:t>más</a:t>
            </a:r>
            <a:r>
              <a:rPr lang="es" sz="1300">
                <a:solidFill>
                  <a:srgbClr val="FFFFFF"/>
                </a:solidFill>
                <a:latin typeface="Proxima Nova"/>
                <a:ea typeface="Proxima Nova"/>
                <a:cs typeface="Proxima Nova"/>
                <a:sym typeface="Proxima Nova"/>
              </a:rPr>
              <a:t> requiere una asignación de recursos priorizando su urgencia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pic>
        <p:nvPicPr>
          <p:cNvPr id="311" name="Google Shape;311;p43"/>
          <p:cNvPicPr preferRelativeResize="0"/>
          <p:nvPr/>
        </p:nvPicPr>
        <p:blipFill rotWithShape="1">
          <a:blip r:embed="rId3">
            <a:alphaModFix/>
          </a:blip>
          <a:srcRect b="0" l="0" r="0" t="0"/>
          <a:stretch/>
        </p:blipFill>
        <p:spPr>
          <a:xfrm>
            <a:off x="265225" y="1295275"/>
            <a:ext cx="2962306" cy="2301974"/>
          </a:xfrm>
          <a:prstGeom prst="rect">
            <a:avLst/>
          </a:prstGeom>
          <a:noFill/>
          <a:ln>
            <a:noFill/>
          </a:ln>
        </p:spPr>
      </p:pic>
      <p:pic>
        <p:nvPicPr>
          <p:cNvPr id="312" name="Google Shape;312;p43"/>
          <p:cNvPicPr preferRelativeResize="0"/>
          <p:nvPr/>
        </p:nvPicPr>
        <p:blipFill rotWithShape="1">
          <a:blip r:embed="rId4">
            <a:alphaModFix/>
          </a:blip>
          <a:srcRect b="0" l="3063" r="0" t="0"/>
          <a:stretch/>
        </p:blipFill>
        <p:spPr>
          <a:xfrm>
            <a:off x="3227530" y="1351254"/>
            <a:ext cx="2157021" cy="2245997"/>
          </a:xfrm>
          <a:prstGeom prst="rect">
            <a:avLst/>
          </a:prstGeom>
          <a:noFill/>
          <a:ln>
            <a:noFill/>
          </a:ln>
        </p:spPr>
      </p:pic>
      <p:pic>
        <p:nvPicPr>
          <p:cNvPr id="313" name="Google Shape;313;p43"/>
          <p:cNvPicPr preferRelativeResize="0"/>
          <p:nvPr/>
        </p:nvPicPr>
        <p:blipFill>
          <a:blip r:embed="rId5">
            <a:alphaModFix/>
          </a:blip>
          <a:stretch>
            <a:fillRect/>
          </a:stretch>
        </p:blipFill>
        <p:spPr>
          <a:xfrm>
            <a:off x="265225" y="3597252"/>
            <a:ext cx="2902754" cy="375098"/>
          </a:xfrm>
          <a:prstGeom prst="rect">
            <a:avLst/>
          </a:prstGeom>
          <a:noFill/>
          <a:ln>
            <a:noFill/>
          </a:ln>
        </p:spPr>
      </p:pic>
      <p:pic>
        <p:nvPicPr>
          <p:cNvPr id="314" name="Google Shape;314;p43"/>
          <p:cNvPicPr preferRelativeResize="0"/>
          <p:nvPr/>
        </p:nvPicPr>
        <p:blipFill>
          <a:blip r:embed="rId6">
            <a:alphaModFix/>
          </a:blip>
          <a:stretch>
            <a:fillRect/>
          </a:stretch>
        </p:blipFill>
        <p:spPr>
          <a:xfrm>
            <a:off x="3581400" y="4089004"/>
            <a:ext cx="1981200" cy="323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44"/>
          <p:cNvSpPr txBox="1"/>
          <p:nvPr>
            <p:ph type="title"/>
          </p:nvPr>
        </p:nvSpPr>
        <p:spPr>
          <a:xfrm>
            <a:off x="265225" y="257675"/>
            <a:ext cx="8520600" cy="78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 (</a:t>
            </a:r>
            <a:r>
              <a:rPr lang="es" sz="1850">
                <a:solidFill>
                  <a:srgbClr val="FFFFFF"/>
                </a:solidFill>
                <a:latin typeface="Arial"/>
                <a:ea typeface="Arial"/>
                <a:cs typeface="Arial"/>
                <a:sym typeface="Arial"/>
              </a:rPr>
              <a:t>implementación</a:t>
            </a:r>
            <a:r>
              <a:rPr lang="es" sz="1850">
                <a:solidFill>
                  <a:srgbClr val="FFFFFF"/>
                </a:solidFill>
                <a:latin typeface="Arial"/>
                <a:ea typeface="Arial"/>
                <a:cs typeface="Arial"/>
                <a:sym typeface="Arial"/>
              </a:rPr>
              <a:t> API)</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20" name="Google Shape;320;p44"/>
          <p:cNvPicPr preferRelativeResize="0"/>
          <p:nvPr/>
        </p:nvPicPr>
        <p:blipFill>
          <a:blip r:embed="rId3">
            <a:alphaModFix/>
          </a:blip>
          <a:stretch>
            <a:fillRect/>
          </a:stretch>
        </p:blipFill>
        <p:spPr>
          <a:xfrm>
            <a:off x="265225" y="1238225"/>
            <a:ext cx="5381750" cy="2483550"/>
          </a:xfrm>
          <a:prstGeom prst="rect">
            <a:avLst/>
          </a:prstGeom>
          <a:noFill/>
          <a:ln>
            <a:noFill/>
          </a:ln>
        </p:spPr>
      </p:pic>
      <p:sp>
        <p:nvSpPr>
          <p:cNvPr id="321" name="Google Shape;321;p44"/>
          <p:cNvSpPr txBox="1"/>
          <p:nvPr/>
        </p:nvSpPr>
        <p:spPr>
          <a:xfrm>
            <a:off x="5883025" y="1167300"/>
            <a:ext cx="2902800" cy="31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rgbClr val="FFFFFF"/>
                </a:solidFill>
                <a:latin typeface="Proxima Nova"/>
                <a:ea typeface="Proxima Nova"/>
                <a:cs typeface="Proxima Nova"/>
                <a:sym typeface="Proxima Nova"/>
              </a:rPr>
              <a:t>La función muestra en pantalla una recomendación automática resaltando la zona más crítica si su prioridad supera 60, incluyendo riesgo, población, equipos y recursos disponibles</a:t>
            </a:r>
            <a:r>
              <a:rPr b="1" lang="es" sz="1300">
                <a:solidFill>
                  <a:srgbClr val="FFFFFF"/>
                </a:solidFill>
              </a:rPr>
              <a:t>.</a:t>
            </a:r>
            <a:endParaRPr b="1" sz="1300">
              <a:solidFill>
                <a:srgbClr val="FFFFFF"/>
              </a:solidFill>
            </a:endParaRPr>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b="1" sz="1100"/>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25" name="Shape 325"/>
        <p:cNvGrpSpPr/>
        <p:nvPr/>
      </p:nvGrpSpPr>
      <p:grpSpPr>
        <a:xfrm>
          <a:off x="0" y="0"/>
          <a:ext cx="0" cy="0"/>
          <a:chOff x="0" y="0"/>
          <a:chExt cx="0" cy="0"/>
        </a:xfrm>
      </p:grpSpPr>
      <p:sp>
        <p:nvSpPr>
          <p:cNvPr id="326" name="Google Shape;326;p45"/>
          <p:cNvSpPr txBox="1"/>
          <p:nvPr>
            <p:ph type="title"/>
          </p:nvPr>
        </p:nvSpPr>
        <p:spPr>
          <a:xfrm>
            <a:off x="265225" y="257675"/>
            <a:ext cx="8520600" cy="78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27" name="Google Shape;327;p45"/>
          <p:cNvPicPr preferRelativeResize="0"/>
          <p:nvPr/>
        </p:nvPicPr>
        <p:blipFill>
          <a:blip r:embed="rId3">
            <a:alphaModFix/>
          </a:blip>
          <a:stretch>
            <a:fillRect/>
          </a:stretch>
        </p:blipFill>
        <p:spPr>
          <a:xfrm>
            <a:off x="350850" y="1040375"/>
            <a:ext cx="2444574" cy="2151852"/>
          </a:xfrm>
          <a:prstGeom prst="rect">
            <a:avLst/>
          </a:prstGeom>
          <a:noFill/>
          <a:ln>
            <a:noFill/>
          </a:ln>
        </p:spPr>
      </p:pic>
      <p:pic>
        <p:nvPicPr>
          <p:cNvPr id="328" name="Google Shape;328;p45"/>
          <p:cNvPicPr preferRelativeResize="0"/>
          <p:nvPr/>
        </p:nvPicPr>
        <p:blipFill>
          <a:blip r:embed="rId4">
            <a:alphaModFix/>
          </a:blip>
          <a:stretch>
            <a:fillRect/>
          </a:stretch>
        </p:blipFill>
        <p:spPr>
          <a:xfrm>
            <a:off x="350850" y="3192227"/>
            <a:ext cx="2444572" cy="1628998"/>
          </a:xfrm>
          <a:prstGeom prst="rect">
            <a:avLst/>
          </a:prstGeom>
          <a:noFill/>
          <a:ln>
            <a:noFill/>
          </a:ln>
        </p:spPr>
      </p:pic>
      <p:pic>
        <p:nvPicPr>
          <p:cNvPr id="329" name="Google Shape;329;p45"/>
          <p:cNvPicPr preferRelativeResize="0"/>
          <p:nvPr/>
        </p:nvPicPr>
        <p:blipFill>
          <a:blip r:embed="rId5">
            <a:alphaModFix/>
          </a:blip>
          <a:stretch>
            <a:fillRect/>
          </a:stretch>
        </p:blipFill>
        <p:spPr>
          <a:xfrm>
            <a:off x="3028175" y="1040375"/>
            <a:ext cx="1949514" cy="2009565"/>
          </a:xfrm>
          <a:prstGeom prst="rect">
            <a:avLst/>
          </a:prstGeom>
          <a:noFill/>
          <a:ln>
            <a:noFill/>
          </a:ln>
        </p:spPr>
      </p:pic>
      <p:pic>
        <p:nvPicPr>
          <p:cNvPr id="330" name="Google Shape;330;p45"/>
          <p:cNvPicPr preferRelativeResize="0"/>
          <p:nvPr/>
        </p:nvPicPr>
        <p:blipFill>
          <a:blip r:embed="rId6">
            <a:alphaModFix/>
          </a:blip>
          <a:stretch>
            <a:fillRect/>
          </a:stretch>
        </p:blipFill>
        <p:spPr>
          <a:xfrm>
            <a:off x="3028175" y="3049949"/>
            <a:ext cx="2765851" cy="1771276"/>
          </a:xfrm>
          <a:prstGeom prst="rect">
            <a:avLst/>
          </a:prstGeom>
          <a:noFill/>
          <a:ln>
            <a:noFill/>
          </a:ln>
        </p:spPr>
      </p:pic>
      <p:sp>
        <p:nvSpPr>
          <p:cNvPr id="331" name="Google Shape;331;p45"/>
          <p:cNvSpPr txBox="1"/>
          <p:nvPr/>
        </p:nvSpPr>
        <p:spPr>
          <a:xfrm>
            <a:off x="6131975" y="973650"/>
            <a:ext cx="2493600" cy="20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chemeClr val="lt1"/>
                </a:solidFill>
                <a:latin typeface="Proxima Nova"/>
                <a:ea typeface="Proxima Nova"/>
                <a:cs typeface="Proxima Nova"/>
                <a:sym typeface="Proxima Nova"/>
              </a:rPr>
              <a:t>Este servlet recibe solicitudes de evacuación, valida los datos, obtiene la zona, calcula la prioridad según el riesgo, registra la zona en la cola de evacuaciones y guarda la solicitud en una lista ordenada para su consulta.</a:t>
            </a:r>
            <a:endParaRPr b="1" sz="1100"/>
          </a:p>
          <a:p>
            <a:pPr indent="0" lvl="0" marL="0" rtl="0" algn="l">
              <a:spcBef>
                <a:spcPts val="1200"/>
              </a:spcBef>
              <a:spcAft>
                <a:spcPts val="0"/>
              </a:spcAft>
              <a:buNone/>
            </a:pPr>
            <a:r>
              <a:t/>
            </a:r>
            <a:endParaRPr sz="1800">
              <a:solidFill>
                <a:srgbClr val="FFFFFF"/>
              </a:solidFill>
              <a:latin typeface="Proxima Nova"/>
              <a:ea typeface="Proxima Nova"/>
              <a:cs typeface="Proxima Nova"/>
              <a:sym typeface="Proxima Nova"/>
            </a:endParaRPr>
          </a:p>
        </p:txBody>
      </p:sp>
      <p:pic>
        <p:nvPicPr>
          <p:cNvPr id="332" name="Google Shape;332;p45"/>
          <p:cNvPicPr preferRelativeResize="0"/>
          <p:nvPr/>
        </p:nvPicPr>
        <p:blipFill>
          <a:blip r:embed="rId7">
            <a:alphaModFix/>
          </a:blip>
          <a:stretch>
            <a:fillRect/>
          </a:stretch>
        </p:blipFill>
        <p:spPr>
          <a:xfrm>
            <a:off x="6260599" y="3771335"/>
            <a:ext cx="2147375" cy="3285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36" name="Shape 336"/>
        <p:cNvGrpSpPr/>
        <p:nvPr/>
      </p:nvGrpSpPr>
      <p:grpSpPr>
        <a:xfrm>
          <a:off x="0" y="0"/>
          <a:ext cx="0" cy="0"/>
          <a:chOff x="0" y="0"/>
          <a:chExt cx="0" cy="0"/>
        </a:xfrm>
      </p:grpSpPr>
      <p:sp>
        <p:nvSpPr>
          <p:cNvPr id="337" name="Google Shape;337;p46"/>
          <p:cNvSpPr txBox="1"/>
          <p:nvPr>
            <p:ph type="title"/>
          </p:nvPr>
        </p:nvSpPr>
        <p:spPr>
          <a:xfrm>
            <a:off x="265225" y="257675"/>
            <a:ext cx="8520600" cy="78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38" name="Google Shape;338;p46" title="Captura de pantalla 2025-11-16 234829.png"/>
          <p:cNvPicPr preferRelativeResize="0"/>
          <p:nvPr/>
        </p:nvPicPr>
        <p:blipFill>
          <a:blip r:embed="rId3">
            <a:alphaModFix/>
          </a:blip>
          <a:stretch>
            <a:fillRect/>
          </a:stretch>
        </p:blipFill>
        <p:spPr>
          <a:xfrm>
            <a:off x="339250" y="1098775"/>
            <a:ext cx="2479238" cy="2024812"/>
          </a:xfrm>
          <a:prstGeom prst="rect">
            <a:avLst/>
          </a:prstGeom>
          <a:noFill/>
          <a:ln>
            <a:noFill/>
          </a:ln>
        </p:spPr>
      </p:pic>
      <p:pic>
        <p:nvPicPr>
          <p:cNvPr id="339" name="Google Shape;339;p46"/>
          <p:cNvPicPr preferRelativeResize="0"/>
          <p:nvPr/>
        </p:nvPicPr>
        <p:blipFill>
          <a:blip r:embed="rId4">
            <a:alphaModFix/>
          </a:blip>
          <a:stretch>
            <a:fillRect/>
          </a:stretch>
        </p:blipFill>
        <p:spPr>
          <a:xfrm>
            <a:off x="339250" y="3042808"/>
            <a:ext cx="3153776" cy="1769017"/>
          </a:xfrm>
          <a:prstGeom prst="rect">
            <a:avLst/>
          </a:prstGeom>
          <a:noFill/>
          <a:ln>
            <a:noFill/>
          </a:ln>
        </p:spPr>
      </p:pic>
      <p:pic>
        <p:nvPicPr>
          <p:cNvPr id="340" name="Google Shape;340;p46"/>
          <p:cNvPicPr preferRelativeResize="0"/>
          <p:nvPr/>
        </p:nvPicPr>
        <p:blipFill>
          <a:blip r:embed="rId5">
            <a:alphaModFix/>
          </a:blip>
          <a:stretch>
            <a:fillRect/>
          </a:stretch>
        </p:blipFill>
        <p:spPr>
          <a:xfrm>
            <a:off x="3614400" y="1419675"/>
            <a:ext cx="2746950" cy="2081557"/>
          </a:xfrm>
          <a:prstGeom prst="rect">
            <a:avLst/>
          </a:prstGeom>
          <a:noFill/>
          <a:ln>
            <a:noFill/>
          </a:ln>
        </p:spPr>
      </p:pic>
      <p:pic>
        <p:nvPicPr>
          <p:cNvPr id="341" name="Google Shape;341;p46"/>
          <p:cNvPicPr preferRelativeResize="0"/>
          <p:nvPr/>
        </p:nvPicPr>
        <p:blipFill>
          <a:blip r:embed="rId6">
            <a:alphaModFix/>
          </a:blip>
          <a:stretch>
            <a:fillRect/>
          </a:stretch>
        </p:blipFill>
        <p:spPr>
          <a:xfrm>
            <a:off x="3614400" y="3501232"/>
            <a:ext cx="2147368" cy="1310593"/>
          </a:xfrm>
          <a:prstGeom prst="rect">
            <a:avLst/>
          </a:prstGeom>
          <a:noFill/>
          <a:ln>
            <a:noFill/>
          </a:ln>
        </p:spPr>
      </p:pic>
      <p:sp>
        <p:nvSpPr>
          <p:cNvPr id="342" name="Google Shape;342;p46"/>
          <p:cNvSpPr txBox="1"/>
          <p:nvPr/>
        </p:nvSpPr>
        <p:spPr>
          <a:xfrm>
            <a:off x="6582850" y="1171350"/>
            <a:ext cx="2286000" cy="20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Luego se procesa una evacuación existente: valida la solicitud, obtiene la evacuación, extrae la zona desde la cola de prioridad, evacúa a las personas, actualiza el estado, genera notificaciones y responde con el resultado</a:t>
            </a:r>
            <a:r>
              <a:rPr lang="es" sz="1800">
                <a:solidFill>
                  <a:srgbClr val="FFFFFF"/>
                </a:solidFill>
                <a:latin typeface="Proxima Nova"/>
                <a:ea typeface="Proxima Nova"/>
                <a:cs typeface="Proxima Nova"/>
                <a:sym typeface="Proxima Nova"/>
              </a:rPr>
              <a:t>.</a:t>
            </a:r>
            <a:endParaRPr sz="1800">
              <a:solidFill>
                <a:srgbClr val="FFFFFF"/>
              </a:solidFill>
              <a:latin typeface="Proxima Nova"/>
              <a:ea typeface="Proxima Nova"/>
              <a:cs typeface="Proxima Nova"/>
              <a:sym typeface="Proxima Nova"/>
            </a:endParaRPr>
          </a:p>
        </p:txBody>
      </p:sp>
      <p:pic>
        <p:nvPicPr>
          <p:cNvPr id="343" name="Google Shape;343;p46"/>
          <p:cNvPicPr preferRelativeResize="0"/>
          <p:nvPr/>
        </p:nvPicPr>
        <p:blipFill>
          <a:blip r:embed="rId7">
            <a:alphaModFix/>
          </a:blip>
          <a:stretch>
            <a:fillRect/>
          </a:stretch>
        </p:blipFill>
        <p:spPr>
          <a:xfrm>
            <a:off x="6652174" y="3720710"/>
            <a:ext cx="2147375" cy="3285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47" name="Shape 347"/>
        <p:cNvGrpSpPr/>
        <p:nvPr/>
      </p:nvGrpSpPr>
      <p:grpSpPr>
        <a:xfrm>
          <a:off x="0" y="0"/>
          <a:ext cx="0" cy="0"/>
          <a:chOff x="0" y="0"/>
          <a:chExt cx="0" cy="0"/>
        </a:xfrm>
      </p:grpSpPr>
      <p:sp>
        <p:nvSpPr>
          <p:cNvPr id="348" name="Google Shape;348;p4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49" name="Google Shape;349;p47"/>
          <p:cNvPicPr preferRelativeResize="0"/>
          <p:nvPr/>
        </p:nvPicPr>
        <p:blipFill>
          <a:blip r:embed="rId3">
            <a:alphaModFix/>
          </a:blip>
          <a:stretch>
            <a:fillRect/>
          </a:stretch>
        </p:blipFill>
        <p:spPr>
          <a:xfrm>
            <a:off x="265226" y="978975"/>
            <a:ext cx="2411836" cy="1219834"/>
          </a:xfrm>
          <a:prstGeom prst="rect">
            <a:avLst/>
          </a:prstGeom>
          <a:noFill/>
          <a:ln>
            <a:noFill/>
          </a:ln>
        </p:spPr>
      </p:pic>
      <p:pic>
        <p:nvPicPr>
          <p:cNvPr id="350" name="Google Shape;350;p47"/>
          <p:cNvPicPr preferRelativeResize="0"/>
          <p:nvPr/>
        </p:nvPicPr>
        <p:blipFill>
          <a:blip r:embed="rId4">
            <a:alphaModFix/>
          </a:blip>
          <a:stretch>
            <a:fillRect/>
          </a:stretch>
        </p:blipFill>
        <p:spPr>
          <a:xfrm>
            <a:off x="265225" y="2198812"/>
            <a:ext cx="2411854" cy="1278568"/>
          </a:xfrm>
          <a:prstGeom prst="rect">
            <a:avLst/>
          </a:prstGeom>
          <a:noFill/>
          <a:ln>
            <a:noFill/>
          </a:ln>
        </p:spPr>
      </p:pic>
      <p:pic>
        <p:nvPicPr>
          <p:cNvPr id="351" name="Google Shape;351;p47"/>
          <p:cNvPicPr preferRelativeResize="0"/>
          <p:nvPr/>
        </p:nvPicPr>
        <p:blipFill rotWithShape="1">
          <a:blip r:embed="rId5">
            <a:alphaModFix/>
          </a:blip>
          <a:srcRect b="0" l="5446" r="0" t="0"/>
          <a:stretch/>
        </p:blipFill>
        <p:spPr>
          <a:xfrm>
            <a:off x="2677076" y="2212412"/>
            <a:ext cx="285157" cy="1264969"/>
          </a:xfrm>
          <a:prstGeom prst="rect">
            <a:avLst/>
          </a:prstGeom>
          <a:noFill/>
          <a:ln>
            <a:noFill/>
          </a:ln>
        </p:spPr>
      </p:pic>
      <p:pic>
        <p:nvPicPr>
          <p:cNvPr id="352" name="Google Shape;352;p47"/>
          <p:cNvPicPr preferRelativeResize="0"/>
          <p:nvPr/>
        </p:nvPicPr>
        <p:blipFill>
          <a:blip r:embed="rId6">
            <a:alphaModFix/>
          </a:blip>
          <a:stretch>
            <a:fillRect/>
          </a:stretch>
        </p:blipFill>
        <p:spPr>
          <a:xfrm>
            <a:off x="265225" y="3477382"/>
            <a:ext cx="2411852" cy="1219843"/>
          </a:xfrm>
          <a:prstGeom prst="rect">
            <a:avLst/>
          </a:prstGeom>
          <a:noFill/>
          <a:ln>
            <a:noFill/>
          </a:ln>
        </p:spPr>
      </p:pic>
      <p:pic>
        <p:nvPicPr>
          <p:cNvPr id="353" name="Google Shape;353;p47"/>
          <p:cNvPicPr preferRelativeResize="0"/>
          <p:nvPr/>
        </p:nvPicPr>
        <p:blipFill rotWithShape="1">
          <a:blip r:embed="rId7">
            <a:alphaModFix/>
          </a:blip>
          <a:srcRect b="30244" l="3278" r="0" t="6929"/>
          <a:stretch/>
        </p:blipFill>
        <p:spPr>
          <a:xfrm>
            <a:off x="2677076" y="3477382"/>
            <a:ext cx="639024" cy="1210724"/>
          </a:xfrm>
          <a:prstGeom prst="rect">
            <a:avLst/>
          </a:prstGeom>
          <a:noFill/>
          <a:ln>
            <a:noFill/>
          </a:ln>
        </p:spPr>
      </p:pic>
      <p:pic>
        <p:nvPicPr>
          <p:cNvPr id="354" name="Google Shape;354;p47"/>
          <p:cNvPicPr preferRelativeResize="0"/>
          <p:nvPr/>
        </p:nvPicPr>
        <p:blipFill>
          <a:blip r:embed="rId8">
            <a:alphaModFix/>
          </a:blip>
          <a:stretch>
            <a:fillRect/>
          </a:stretch>
        </p:blipFill>
        <p:spPr>
          <a:xfrm>
            <a:off x="3536575" y="874075"/>
            <a:ext cx="2040121" cy="1118253"/>
          </a:xfrm>
          <a:prstGeom prst="rect">
            <a:avLst/>
          </a:prstGeom>
          <a:noFill/>
          <a:ln>
            <a:noFill/>
          </a:ln>
        </p:spPr>
      </p:pic>
      <p:pic>
        <p:nvPicPr>
          <p:cNvPr id="355" name="Google Shape;355;p47"/>
          <p:cNvPicPr preferRelativeResize="0"/>
          <p:nvPr/>
        </p:nvPicPr>
        <p:blipFill rotWithShape="1">
          <a:blip r:embed="rId9">
            <a:alphaModFix/>
          </a:blip>
          <a:srcRect b="0" l="2362" r="0" t="0"/>
          <a:stretch/>
        </p:blipFill>
        <p:spPr>
          <a:xfrm>
            <a:off x="5576694" y="893260"/>
            <a:ext cx="803757" cy="1099068"/>
          </a:xfrm>
          <a:prstGeom prst="rect">
            <a:avLst/>
          </a:prstGeom>
          <a:noFill/>
          <a:ln>
            <a:noFill/>
          </a:ln>
        </p:spPr>
      </p:pic>
      <p:pic>
        <p:nvPicPr>
          <p:cNvPr id="356" name="Google Shape;356;p47"/>
          <p:cNvPicPr preferRelativeResize="0"/>
          <p:nvPr/>
        </p:nvPicPr>
        <p:blipFill>
          <a:blip r:embed="rId10">
            <a:alphaModFix/>
          </a:blip>
          <a:stretch>
            <a:fillRect/>
          </a:stretch>
        </p:blipFill>
        <p:spPr>
          <a:xfrm>
            <a:off x="3536575" y="1992326"/>
            <a:ext cx="1887036" cy="814262"/>
          </a:xfrm>
          <a:prstGeom prst="rect">
            <a:avLst/>
          </a:prstGeom>
          <a:noFill/>
          <a:ln>
            <a:noFill/>
          </a:ln>
        </p:spPr>
      </p:pic>
      <p:pic>
        <p:nvPicPr>
          <p:cNvPr id="357" name="Google Shape;357;p47"/>
          <p:cNvPicPr preferRelativeResize="0"/>
          <p:nvPr/>
        </p:nvPicPr>
        <p:blipFill>
          <a:blip r:embed="rId11">
            <a:alphaModFix/>
          </a:blip>
          <a:stretch>
            <a:fillRect/>
          </a:stretch>
        </p:blipFill>
        <p:spPr>
          <a:xfrm>
            <a:off x="3536575" y="2806588"/>
            <a:ext cx="1473458" cy="1041836"/>
          </a:xfrm>
          <a:prstGeom prst="rect">
            <a:avLst/>
          </a:prstGeom>
          <a:noFill/>
          <a:ln>
            <a:noFill/>
          </a:ln>
        </p:spPr>
      </p:pic>
      <p:pic>
        <p:nvPicPr>
          <p:cNvPr id="358" name="Google Shape;358;p47"/>
          <p:cNvPicPr preferRelativeResize="0"/>
          <p:nvPr/>
        </p:nvPicPr>
        <p:blipFill>
          <a:blip r:embed="rId12">
            <a:alphaModFix/>
          </a:blip>
          <a:stretch>
            <a:fillRect/>
          </a:stretch>
        </p:blipFill>
        <p:spPr>
          <a:xfrm>
            <a:off x="3536575" y="3848424"/>
            <a:ext cx="1413925" cy="848801"/>
          </a:xfrm>
          <a:prstGeom prst="rect">
            <a:avLst/>
          </a:prstGeom>
          <a:noFill/>
          <a:ln>
            <a:noFill/>
          </a:ln>
        </p:spPr>
      </p:pic>
      <p:pic>
        <p:nvPicPr>
          <p:cNvPr id="359" name="Google Shape;359;p47"/>
          <p:cNvPicPr preferRelativeResize="0"/>
          <p:nvPr/>
        </p:nvPicPr>
        <p:blipFill>
          <a:blip r:embed="rId13">
            <a:alphaModFix/>
          </a:blip>
          <a:stretch>
            <a:fillRect/>
          </a:stretch>
        </p:blipFill>
        <p:spPr>
          <a:xfrm>
            <a:off x="6774150" y="978975"/>
            <a:ext cx="1290350" cy="445757"/>
          </a:xfrm>
          <a:prstGeom prst="rect">
            <a:avLst/>
          </a:prstGeom>
          <a:noFill/>
          <a:ln>
            <a:noFill/>
          </a:ln>
        </p:spPr>
      </p:pic>
      <p:sp>
        <p:nvSpPr>
          <p:cNvPr id="360" name="Google Shape;360;p47"/>
          <p:cNvSpPr txBox="1"/>
          <p:nvPr/>
        </p:nvSpPr>
        <p:spPr>
          <a:xfrm>
            <a:off x="6686175" y="1698175"/>
            <a:ext cx="2186700" cy="28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El código gestiona la navegación entre secciones, carga y muestra zonas y rutas desde el backend, abre modales con sus detalles y, además, genera el mapa visual dibujando zonas y conexiones mediante </a:t>
            </a:r>
            <a:r>
              <a:rPr lang="es" sz="1300">
                <a:solidFill>
                  <a:srgbClr val="FFFFFF"/>
                </a:solidFill>
                <a:latin typeface="Roboto Mono"/>
                <a:ea typeface="Roboto Mono"/>
                <a:cs typeface="Roboto Mono"/>
                <a:sym typeface="Roboto Mono"/>
              </a:rPr>
              <a:t>updateMap() </a:t>
            </a:r>
            <a:r>
              <a:rPr lang="es" sz="1300">
                <a:solidFill>
                  <a:srgbClr val="FFFFFF"/>
                </a:solidFill>
              </a:rPr>
              <a:t>según los datos obtenidos.</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64" name="Shape 364"/>
        <p:cNvGrpSpPr/>
        <p:nvPr/>
      </p:nvGrpSpPr>
      <p:grpSpPr>
        <a:xfrm>
          <a:off x="0" y="0"/>
          <a:ext cx="0" cy="0"/>
          <a:chOff x="0" y="0"/>
          <a:chExt cx="0" cy="0"/>
        </a:xfrm>
      </p:grpSpPr>
      <p:sp>
        <p:nvSpPr>
          <p:cNvPr id="365" name="Google Shape;365;p4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 (Interacción GUI)</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66" name="Google Shape;366;p48"/>
          <p:cNvPicPr preferRelativeResize="0"/>
          <p:nvPr/>
        </p:nvPicPr>
        <p:blipFill>
          <a:blip r:embed="rId3">
            <a:alphaModFix/>
          </a:blip>
          <a:stretch>
            <a:fillRect/>
          </a:stretch>
        </p:blipFill>
        <p:spPr>
          <a:xfrm>
            <a:off x="265225" y="951850"/>
            <a:ext cx="3234651" cy="1619889"/>
          </a:xfrm>
          <a:prstGeom prst="rect">
            <a:avLst/>
          </a:prstGeom>
          <a:noFill/>
          <a:ln>
            <a:noFill/>
          </a:ln>
        </p:spPr>
      </p:pic>
      <p:pic>
        <p:nvPicPr>
          <p:cNvPr id="367" name="Google Shape;367;p48"/>
          <p:cNvPicPr preferRelativeResize="0"/>
          <p:nvPr/>
        </p:nvPicPr>
        <p:blipFill>
          <a:blip r:embed="rId4">
            <a:alphaModFix/>
          </a:blip>
          <a:stretch>
            <a:fillRect/>
          </a:stretch>
        </p:blipFill>
        <p:spPr>
          <a:xfrm>
            <a:off x="265225" y="3145775"/>
            <a:ext cx="1211277" cy="1319863"/>
          </a:xfrm>
          <a:prstGeom prst="rect">
            <a:avLst/>
          </a:prstGeom>
          <a:noFill/>
          <a:ln>
            <a:noFill/>
          </a:ln>
        </p:spPr>
      </p:pic>
      <p:pic>
        <p:nvPicPr>
          <p:cNvPr id="368" name="Google Shape;368;p48"/>
          <p:cNvPicPr preferRelativeResize="0"/>
          <p:nvPr/>
        </p:nvPicPr>
        <p:blipFill>
          <a:blip r:embed="rId5">
            <a:alphaModFix/>
          </a:blip>
          <a:stretch>
            <a:fillRect/>
          </a:stretch>
        </p:blipFill>
        <p:spPr>
          <a:xfrm>
            <a:off x="1612607" y="3145775"/>
            <a:ext cx="1887269" cy="1319875"/>
          </a:xfrm>
          <a:prstGeom prst="rect">
            <a:avLst/>
          </a:prstGeom>
          <a:noFill/>
          <a:ln>
            <a:noFill/>
          </a:ln>
        </p:spPr>
      </p:pic>
      <p:pic>
        <p:nvPicPr>
          <p:cNvPr id="369" name="Google Shape;369;p48"/>
          <p:cNvPicPr preferRelativeResize="0"/>
          <p:nvPr/>
        </p:nvPicPr>
        <p:blipFill>
          <a:blip r:embed="rId6">
            <a:alphaModFix/>
          </a:blip>
          <a:stretch>
            <a:fillRect/>
          </a:stretch>
        </p:blipFill>
        <p:spPr>
          <a:xfrm>
            <a:off x="5610563" y="895525"/>
            <a:ext cx="1983151" cy="1676225"/>
          </a:xfrm>
          <a:prstGeom prst="rect">
            <a:avLst/>
          </a:prstGeom>
          <a:noFill/>
          <a:ln>
            <a:noFill/>
          </a:ln>
        </p:spPr>
      </p:pic>
      <p:sp>
        <p:nvSpPr>
          <p:cNvPr id="370" name="Google Shape;370;p48"/>
          <p:cNvSpPr txBox="1"/>
          <p:nvPr/>
        </p:nvSpPr>
        <p:spPr>
          <a:xfrm>
            <a:off x="3684700" y="1443425"/>
            <a:ext cx="13878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Libre movilidad</a:t>
            </a:r>
            <a:endParaRPr sz="1500">
              <a:solidFill>
                <a:srgbClr val="FFFFFF"/>
              </a:solidFill>
              <a:latin typeface="Proxima Nova"/>
              <a:ea typeface="Proxima Nova"/>
              <a:cs typeface="Proxima Nova"/>
              <a:sym typeface="Proxima Nova"/>
            </a:endParaRPr>
          </a:p>
        </p:txBody>
      </p:sp>
      <p:sp>
        <p:nvSpPr>
          <p:cNvPr id="371" name="Google Shape;371;p48"/>
          <p:cNvSpPr txBox="1"/>
          <p:nvPr/>
        </p:nvSpPr>
        <p:spPr>
          <a:xfrm>
            <a:off x="3831625" y="3291064"/>
            <a:ext cx="13878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Detalles al hacer click en zona o dirección</a:t>
            </a:r>
            <a:endParaRPr sz="1500">
              <a:solidFill>
                <a:srgbClr val="FFFFFF"/>
              </a:solidFill>
              <a:latin typeface="Proxima Nova"/>
              <a:ea typeface="Proxima Nova"/>
              <a:cs typeface="Proxima Nova"/>
              <a:sym typeface="Proxima Nova"/>
            </a:endParaRPr>
          </a:p>
        </p:txBody>
      </p:sp>
      <p:sp>
        <p:nvSpPr>
          <p:cNvPr id="372" name="Google Shape;372;p48"/>
          <p:cNvSpPr txBox="1"/>
          <p:nvPr/>
        </p:nvSpPr>
        <p:spPr>
          <a:xfrm>
            <a:off x="7832725" y="1306900"/>
            <a:ext cx="13113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Grafo formado sobre el mapa</a:t>
            </a:r>
            <a:endParaRPr sz="1500">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76" name="Shape 376"/>
        <p:cNvGrpSpPr/>
        <p:nvPr/>
      </p:nvGrpSpPr>
      <p:grpSpPr>
        <a:xfrm>
          <a:off x="0" y="0"/>
          <a:ext cx="0" cy="0"/>
          <a:chOff x="0" y="0"/>
          <a:chExt cx="0" cy="0"/>
        </a:xfrm>
      </p:grpSpPr>
      <p:sp>
        <p:nvSpPr>
          <p:cNvPr id="377" name="Google Shape;377;p4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pic>
        <p:nvPicPr>
          <p:cNvPr id="378" name="Google Shape;378;p49"/>
          <p:cNvPicPr preferRelativeResize="0"/>
          <p:nvPr/>
        </p:nvPicPr>
        <p:blipFill>
          <a:blip r:embed="rId3">
            <a:alphaModFix/>
          </a:blip>
          <a:stretch>
            <a:fillRect/>
          </a:stretch>
        </p:blipFill>
        <p:spPr>
          <a:xfrm>
            <a:off x="265225" y="715700"/>
            <a:ext cx="1913906" cy="1594554"/>
          </a:xfrm>
          <a:prstGeom prst="rect">
            <a:avLst/>
          </a:prstGeom>
          <a:noFill/>
          <a:ln>
            <a:noFill/>
          </a:ln>
        </p:spPr>
      </p:pic>
      <p:pic>
        <p:nvPicPr>
          <p:cNvPr id="379" name="Google Shape;379;p49"/>
          <p:cNvPicPr preferRelativeResize="0"/>
          <p:nvPr/>
        </p:nvPicPr>
        <p:blipFill>
          <a:blip r:embed="rId4">
            <a:alphaModFix/>
          </a:blip>
          <a:stretch>
            <a:fillRect/>
          </a:stretch>
        </p:blipFill>
        <p:spPr>
          <a:xfrm>
            <a:off x="265225" y="2310247"/>
            <a:ext cx="1712081" cy="1788303"/>
          </a:xfrm>
          <a:prstGeom prst="rect">
            <a:avLst/>
          </a:prstGeom>
          <a:noFill/>
          <a:ln>
            <a:noFill/>
          </a:ln>
        </p:spPr>
      </p:pic>
      <p:pic>
        <p:nvPicPr>
          <p:cNvPr id="380" name="Google Shape;380;p49"/>
          <p:cNvPicPr preferRelativeResize="0"/>
          <p:nvPr/>
        </p:nvPicPr>
        <p:blipFill>
          <a:blip r:embed="rId5">
            <a:alphaModFix/>
          </a:blip>
          <a:stretch>
            <a:fillRect/>
          </a:stretch>
        </p:blipFill>
        <p:spPr>
          <a:xfrm>
            <a:off x="2281900" y="715700"/>
            <a:ext cx="1808887" cy="1778168"/>
          </a:xfrm>
          <a:prstGeom prst="rect">
            <a:avLst/>
          </a:prstGeom>
          <a:noFill/>
          <a:ln>
            <a:noFill/>
          </a:ln>
        </p:spPr>
      </p:pic>
      <p:pic>
        <p:nvPicPr>
          <p:cNvPr id="381" name="Google Shape;381;p49"/>
          <p:cNvPicPr preferRelativeResize="0"/>
          <p:nvPr/>
        </p:nvPicPr>
        <p:blipFill>
          <a:blip r:embed="rId6">
            <a:alphaModFix/>
          </a:blip>
          <a:stretch>
            <a:fillRect/>
          </a:stretch>
        </p:blipFill>
        <p:spPr>
          <a:xfrm>
            <a:off x="2281900" y="2493869"/>
            <a:ext cx="2080001" cy="1604681"/>
          </a:xfrm>
          <a:prstGeom prst="rect">
            <a:avLst/>
          </a:prstGeom>
          <a:noFill/>
          <a:ln>
            <a:noFill/>
          </a:ln>
        </p:spPr>
      </p:pic>
      <p:pic>
        <p:nvPicPr>
          <p:cNvPr id="382" name="Google Shape;382;p49"/>
          <p:cNvPicPr preferRelativeResize="0"/>
          <p:nvPr/>
        </p:nvPicPr>
        <p:blipFill>
          <a:blip r:embed="rId7">
            <a:alphaModFix/>
          </a:blip>
          <a:stretch>
            <a:fillRect/>
          </a:stretch>
        </p:blipFill>
        <p:spPr>
          <a:xfrm>
            <a:off x="4572000" y="715700"/>
            <a:ext cx="1644983" cy="1114839"/>
          </a:xfrm>
          <a:prstGeom prst="rect">
            <a:avLst/>
          </a:prstGeom>
          <a:noFill/>
          <a:ln>
            <a:noFill/>
          </a:ln>
        </p:spPr>
      </p:pic>
      <p:pic>
        <p:nvPicPr>
          <p:cNvPr id="383" name="Google Shape;383;p49"/>
          <p:cNvPicPr preferRelativeResize="0"/>
          <p:nvPr/>
        </p:nvPicPr>
        <p:blipFill rotWithShape="1">
          <a:blip r:embed="rId8">
            <a:alphaModFix/>
          </a:blip>
          <a:srcRect b="1903" l="0" r="0" t="0"/>
          <a:stretch/>
        </p:blipFill>
        <p:spPr>
          <a:xfrm>
            <a:off x="4572000" y="1830536"/>
            <a:ext cx="1808900" cy="1038376"/>
          </a:xfrm>
          <a:prstGeom prst="rect">
            <a:avLst/>
          </a:prstGeom>
          <a:noFill/>
          <a:ln>
            <a:noFill/>
          </a:ln>
        </p:spPr>
      </p:pic>
      <p:pic>
        <p:nvPicPr>
          <p:cNvPr id="384" name="Google Shape;384;p49"/>
          <p:cNvPicPr preferRelativeResize="0"/>
          <p:nvPr/>
        </p:nvPicPr>
        <p:blipFill>
          <a:blip r:embed="rId9">
            <a:alphaModFix/>
          </a:blip>
          <a:stretch>
            <a:fillRect/>
          </a:stretch>
        </p:blipFill>
        <p:spPr>
          <a:xfrm>
            <a:off x="4572000" y="2868913"/>
            <a:ext cx="1421186" cy="1157714"/>
          </a:xfrm>
          <a:prstGeom prst="rect">
            <a:avLst/>
          </a:prstGeom>
          <a:noFill/>
          <a:ln>
            <a:noFill/>
          </a:ln>
        </p:spPr>
      </p:pic>
      <p:pic>
        <p:nvPicPr>
          <p:cNvPr id="385" name="Google Shape;385;p49"/>
          <p:cNvPicPr preferRelativeResize="0"/>
          <p:nvPr/>
        </p:nvPicPr>
        <p:blipFill>
          <a:blip r:embed="rId10">
            <a:alphaModFix/>
          </a:blip>
          <a:stretch>
            <a:fillRect/>
          </a:stretch>
        </p:blipFill>
        <p:spPr>
          <a:xfrm>
            <a:off x="4572000" y="4026627"/>
            <a:ext cx="1494841" cy="867073"/>
          </a:xfrm>
          <a:prstGeom prst="rect">
            <a:avLst/>
          </a:prstGeom>
          <a:noFill/>
          <a:ln>
            <a:noFill/>
          </a:ln>
        </p:spPr>
      </p:pic>
      <p:sp>
        <p:nvSpPr>
          <p:cNvPr id="386" name="Google Shape;386;p49"/>
          <p:cNvSpPr txBox="1"/>
          <p:nvPr/>
        </p:nvSpPr>
        <p:spPr>
          <a:xfrm>
            <a:off x="6628425" y="859700"/>
            <a:ext cx="2124900" cy="3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código genera un PDF completamente estructurado usando jsPDF, construyendo encabezados, estadísticas, gráficas simples, tablas, alertas y análisis detallados a partir de los datos del sistema, y finalmente lo descarga como un reporte automático.</a:t>
            </a:r>
            <a:endParaRPr sz="1300">
              <a:solidFill>
                <a:srgbClr val="FFFFFF"/>
              </a:solidFill>
              <a:latin typeface="Proxima Nova"/>
              <a:ea typeface="Proxima Nova"/>
              <a:cs typeface="Proxima Nova"/>
              <a:sym typeface="Proxima Nova"/>
            </a:endParaRPr>
          </a:p>
        </p:txBody>
      </p:sp>
      <p:sp>
        <p:nvSpPr>
          <p:cNvPr id="387" name="Google Shape;387;p49"/>
          <p:cNvSpPr txBox="1"/>
          <p:nvPr/>
        </p:nvSpPr>
        <p:spPr>
          <a:xfrm>
            <a:off x="265213" y="4322475"/>
            <a:ext cx="17121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Página 1 del pdf</a:t>
            </a:r>
            <a:endParaRPr sz="1300">
              <a:solidFill>
                <a:srgbClr val="FFFFFF"/>
              </a:solidFill>
              <a:latin typeface="Proxima Nova"/>
              <a:ea typeface="Proxima Nova"/>
              <a:cs typeface="Proxima Nova"/>
              <a:sym typeface="Proxima Nova"/>
            </a:endParaRPr>
          </a:p>
        </p:txBody>
      </p:sp>
      <p:pic>
        <p:nvPicPr>
          <p:cNvPr id="388" name="Google Shape;388;p49"/>
          <p:cNvPicPr preferRelativeResize="0"/>
          <p:nvPr/>
        </p:nvPicPr>
        <p:blipFill>
          <a:blip r:embed="rId11">
            <a:alphaModFix/>
          </a:blip>
          <a:stretch>
            <a:fillRect/>
          </a:stretch>
        </p:blipFill>
        <p:spPr>
          <a:xfrm>
            <a:off x="6578117" y="4098550"/>
            <a:ext cx="2225525" cy="4787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92" name="Shape 392"/>
        <p:cNvGrpSpPr/>
        <p:nvPr/>
      </p:nvGrpSpPr>
      <p:grpSpPr>
        <a:xfrm>
          <a:off x="0" y="0"/>
          <a:ext cx="0" cy="0"/>
          <a:chOff x="0" y="0"/>
          <a:chExt cx="0" cy="0"/>
        </a:xfrm>
      </p:grpSpPr>
      <p:sp>
        <p:nvSpPr>
          <p:cNvPr id="393" name="Google Shape;393;p50"/>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394" name="Google Shape;394;p50"/>
          <p:cNvSpPr txBox="1"/>
          <p:nvPr/>
        </p:nvSpPr>
        <p:spPr>
          <a:xfrm>
            <a:off x="265225" y="4282225"/>
            <a:ext cx="17121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Página 2 del pdf</a:t>
            </a:r>
            <a:endParaRPr sz="1300">
              <a:solidFill>
                <a:srgbClr val="FFFFFF"/>
              </a:solidFill>
              <a:latin typeface="Proxima Nova"/>
              <a:ea typeface="Proxima Nova"/>
              <a:cs typeface="Proxima Nova"/>
              <a:sym typeface="Proxima Nova"/>
            </a:endParaRPr>
          </a:p>
        </p:txBody>
      </p:sp>
      <p:sp>
        <p:nvSpPr>
          <p:cNvPr id="395" name="Google Shape;395;p50"/>
          <p:cNvSpPr txBox="1"/>
          <p:nvPr/>
        </p:nvSpPr>
        <p:spPr>
          <a:xfrm>
            <a:off x="6746175" y="899397"/>
            <a:ext cx="21249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El código genera un PDF completamente estructurado usando jsPDF, construyendo encabezados, estadísticas, gráficas simples, tablas, alertas y análisis detallados a partir de los datos del sistema, y finalmente lo descarga como un reporte automático.</a:t>
            </a:r>
            <a:endParaRPr sz="1300">
              <a:solidFill>
                <a:srgbClr val="FFFFFF"/>
              </a:solidFill>
              <a:latin typeface="Proxima Nova"/>
              <a:ea typeface="Proxima Nova"/>
              <a:cs typeface="Proxima Nova"/>
              <a:sym typeface="Proxima Nova"/>
            </a:endParaRPr>
          </a:p>
        </p:txBody>
      </p:sp>
      <p:pic>
        <p:nvPicPr>
          <p:cNvPr id="396" name="Google Shape;396;p50"/>
          <p:cNvPicPr preferRelativeResize="0"/>
          <p:nvPr/>
        </p:nvPicPr>
        <p:blipFill>
          <a:blip r:embed="rId3">
            <a:alphaModFix/>
          </a:blip>
          <a:stretch>
            <a:fillRect/>
          </a:stretch>
        </p:blipFill>
        <p:spPr>
          <a:xfrm>
            <a:off x="6578117" y="4098550"/>
            <a:ext cx="2225525" cy="478747"/>
          </a:xfrm>
          <a:prstGeom prst="rect">
            <a:avLst/>
          </a:prstGeom>
          <a:noFill/>
          <a:ln>
            <a:noFill/>
          </a:ln>
        </p:spPr>
      </p:pic>
      <p:pic>
        <p:nvPicPr>
          <p:cNvPr id="397" name="Google Shape;397;p50"/>
          <p:cNvPicPr preferRelativeResize="0"/>
          <p:nvPr/>
        </p:nvPicPr>
        <p:blipFill>
          <a:blip r:embed="rId4">
            <a:alphaModFix/>
          </a:blip>
          <a:stretch>
            <a:fillRect/>
          </a:stretch>
        </p:blipFill>
        <p:spPr>
          <a:xfrm>
            <a:off x="366325" y="765350"/>
            <a:ext cx="1895876" cy="1624912"/>
          </a:xfrm>
          <a:prstGeom prst="rect">
            <a:avLst/>
          </a:prstGeom>
          <a:noFill/>
          <a:ln>
            <a:noFill/>
          </a:ln>
        </p:spPr>
      </p:pic>
      <p:pic>
        <p:nvPicPr>
          <p:cNvPr id="398" name="Google Shape;398;p50"/>
          <p:cNvPicPr preferRelativeResize="0"/>
          <p:nvPr/>
        </p:nvPicPr>
        <p:blipFill>
          <a:blip r:embed="rId5">
            <a:alphaModFix/>
          </a:blip>
          <a:stretch>
            <a:fillRect/>
          </a:stretch>
        </p:blipFill>
        <p:spPr>
          <a:xfrm>
            <a:off x="366325" y="2390264"/>
            <a:ext cx="1234599" cy="1708286"/>
          </a:xfrm>
          <a:prstGeom prst="rect">
            <a:avLst/>
          </a:prstGeom>
          <a:noFill/>
          <a:ln>
            <a:noFill/>
          </a:ln>
        </p:spPr>
      </p:pic>
      <p:pic>
        <p:nvPicPr>
          <p:cNvPr id="399" name="Google Shape;399;p50"/>
          <p:cNvPicPr preferRelativeResize="0"/>
          <p:nvPr/>
        </p:nvPicPr>
        <p:blipFill>
          <a:blip r:embed="rId6">
            <a:alphaModFix/>
          </a:blip>
          <a:stretch>
            <a:fillRect/>
          </a:stretch>
        </p:blipFill>
        <p:spPr>
          <a:xfrm>
            <a:off x="2446150" y="859700"/>
            <a:ext cx="1607525" cy="1068738"/>
          </a:xfrm>
          <a:prstGeom prst="rect">
            <a:avLst/>
          </a:prstGeom>
          <a:noFill/>
          <a:ln>
            <a:noFill/>
          </a:ln>
        </p:spPr>
      </p:pic>
      <p:pic>
        <p:nvPicPr>
          <p:cNvPr id="400" name="Google Shape;400;p50"/>
          <p:cNvPicPr preferRelativeResize="0"/>
          <p:nvPr/>
        </p:nvPicPr>
        <p:blipFill>
          <a:blip r:embed="rId7">
            <a:alphaModFix/>
          </a:blip>
          <a:stretch>
            <a:fillRect/>
          </a:stretch>
        </p:blipFill>
        <p:spPr>
          <a:xfrm>
            <a:off x="2446151" y="1928444"/>
            <a:ext cx="1607523" cy="1050263"/>
          </a:xfrm>
          <a:prstGeom prst="rect">
            <a:avLst/>
          </a:prstGeom>
          <a:noFill/>
          <a:ln>
            <a:noFill/>
          </a:ln>
        </p:spPr>
      </p:pic>
      <p:pic>
        <p:nvPicPr>
          <p:cNvPr id="401" name="Google Shape;401;p50"/>
          <p:cNvPicPr preferRelativeResize="0"/>
          <p:nvPr/>
        </p:nvPicPr>
        <p:blipFill>
          <a:blip r:embed="rId8">
            <a:alphaModFix/>
          </a:blip>
          <a:stretch>
            <a:fillRect/>
          </a:stretch>
        </p:blipFill>
        <p:spPr>
          <a:xfrm>
            <a:off x="2446150" y="2978710"/>
            <a:ext cx="1607523" cy="1119841"/>
          </a:xfrm>
          <a:prstGeom prst="rect">
            <a:avLst/>
          </a:prstGeom>
          <a:noFill/>
          <a:ln>
            <a:noFill/>
          </a:ln>
        </p:spPr>
      </p:pic>
      <p:pic>
        <p:nvPicPr>
          <p:cNvPr id="402" name="Google Shape;402;p50"/>
          <p:cNvPicPr preferRelativeResize="0"/>
          <p:nvPr/>
        </p:nvPicPr>
        <p:blipFill>
          <a:blip r:embed="rId9">
            <a:alphaModFix/>
          </a:blip>
          <a:stretch>
            <a:fillRect/>
          </a:stretch>
        </p:blipFill>
        <p:spPr>
          <a:xfrm>
            <a:off x="4118975" y="859700"/>
            <a:ext cx="1463171" cy="1319991"/>
          </a:xfrm>
          <a:prstGeom prst="rect">
            <a:avLst/>
          </a:prstGeom>
          <a:noFill/>
          <a:ln>
            <a:noFill/>
          </a:ln>
        </p:spPr>
      </p:pic>
      <p:pic>
        <p:nvPicPr>
          <p:cNvPr id="403" name="Google Shape;403;p50"/>
          <p:cNvPicPr preferRelativeResize="0"/>
          <p:nvPr/>
        </p:nvPicPr>
        <p:blipFill>
          <a:blip r:embed="rId10">
            <a:alphaModFix/>
          </a:blip>
          <a:stretch>
            <a:fillRect/>
          </a:stretch>
        </p:blipFill>
        <p:spPr>
          <a:xfrm>
            <a:off x="4118975" y="2179693"/>
            <a:ext cx="1781806" cy="1103007"/>
          </a:xfrm>
          <a:prstGeom prst="rect">
            <a:avLst/>
          </a:prstGeom>
          <a:noFill/>
          <a:ln>
            <a:noFill/>
          </a:ln>
        </p:spPr>
      </p:pic>
      <p:pic>
        <p:nvPicPr>
          <p:cNvPr id="404" name="Google Shape;404;p50"/>
          <p:cNvPicPr preferRelativeResize="0"/>
          <p:nvPr/>
        </p:nvPicPr>
        <p:blipFill rotWithShape="1">
          <a:blip r:embed="rId11">
            <a:alphaModFix/>
          </a:blip>
          <a:srcRect b="20465" l="3697" r="0" t="28965"/>
          <a:stretch/>
        </p:blipFill>
        <p:spPr>
          <a:xfrm>
            <a:off x="5900787" y="2346875"/>
            <a:ext cx="677338" cy="935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08" name="Shape 408"/>
        <p:cNvGrpSpPr/>
        <p:nvPr/>
      </p:nvGrpSpPr>
      <p:grpSpPr>
        <a:xfrm>
          <a:off x="0" y="0"/>
          <a:ext cx="0" cy="0"/>
          <a:chOff x="0" y="0"/>
          <a:chExt cx="0" cy="0"/>
        </a:xfrm>
      </p:grpSpPr>
      <p:sp>
        <p:nvSpPr>
          <p:cNvPr id="409" name="Google Shape;409;p51"/>
          <p:cNvSpPr txBox="1"/>
          <p:nvPr>
            <p:ph type="title"/>
          </p:nvPr>
        </p:nvSpPr>
        <p:spPr>
          <a:xfrm>
            <a:off x="231600" y="1598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Pruebas unitarias (7)</a:t>
            </a:r>
            <a:endParaRPr sz="3466">
              <a:solidFill>
                <a:srgbClr val="FFFFFF"/>
              </a:solidFill>
            </a:endParaRPr>
          </a:p>
          <a:p>
            <a:pPr indent="0" lvl="0" marL="0" rtl="0" algn="ctr">
              <a:spcBef>
                <a:spcPts val="0"/>
              </a:spcBef>
              <a:spcAft>
                <a:spcPts val="0"/>
              </a:spcAft>
              <a:buNone/>
            </a:pPr>
            <a:r>
              <a:rPr lang="es" sz="3466">
                <a:solidFill>
                  <a:srgbClr val="FFFFFF"/>
                </a:solidFill>
              </a:rPr>
              <a:t>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Roles del sistema</a:t>
            </a:r>
            <a:endParaRPr>
              <a:solidFill>
                <a:srgbClr val="FFFFFF"/>
              </a:solidFill>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just">
              <a:spcBef>
                <a:spcPts val="1200"/>
              </a:spcBef>
              <a:spcAft>
                <a:spcPts val="0"/>
              </a:spcAft>
              <a:buClr>
                <a:srgbClr val="FFFFFF"/>
              </a:buClr>
              <a:buSzPts val="1100"/>
              <a:buFont typeface="Arial"/>
              <a:buChar char="●"/>
            </a:pPr>
            <a:r>
              <a:rPr lang="es" sz="1350">
                <a:solidFill>
                  <a:srgbClr val="FFFFFF"/>
                </a:solidFill>
              </a:rPr>
              <a:t>Administrador:</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Gestionar los recursos disponibles (alimentos, medicinas, equipos de rescate, etc.).</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Asignar recursos a las zonas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Definir rutas de transporte entre las ubicaciones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Generar informes sobre el estado de las zonas y los recursos.</a:t>
            </a:r>
            <a:br>
              <a:rPr lang="es" sz="1350">
                <a:solidFill>
                  <a:srgbClr val="FFFFFF"/>
                </a:solidFill>
              </a:rPr>
            </a:br>
            <a:endParaRPr sz="1350">
              <a:solidFill>
                <a:srgbClr val="FFFFFF"/>
              </a:solidFill>
            </a:endParaRPr>
          </a:p>
          <a:p>
            <a:pPr indent="-298450" lvl="0" marL="457200" rtl="0" algn="just">
              <a:spcBef>
                <a:spcPts val="0"/>
              </a:spcBef>
              <a:spcAft>
                <a:spcPts val="0"/>
              </a:spcAft>
              <a:buClr>
                <a:srgbClr val="FFFFFF"/>
              </a:buClr>
              <a:buSzPts val="1100"/>
              <a:buFont typeface="Arial"/>
              <a:buChar char="●"/>
            </a:pPr>
            <a:r>
              <a:rPr lang="es" sz="1350">
                <a:solidFill>
                  <a:srgbClr val="FFFFFF"/>
                </a:solidFill>
              </a:rPr>
              <a:t>Operador de emergencia:</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Monitorear el estado de las ubicaciones afectadas y actualizar la situación en tiempo real.</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Priorizar evacuaciones según la urgencia.</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Coordinar la distribución de recursos entre las zonas afectadas.</a:t>
            </a:r>
            <a:endParaRPr sz="1200">
              <a:solidFill>
                <a:srgbClr val="FFFFFF"/>
              </a:solidFill>
              <a:latin typeface="Times New Roman"/>
              <a:ea typeface="Times New Roman"/>
              <a:cs typeface="Times New Roman"/>
              <a:sym typeface="Times New Roman"/>
            </a:endParaRPr>
          </a:p>
          <a:p>
            <a:pPr indent="0" lvl="0" marL="457200" rtl="0" algn="just">
              <a:lnSpc>
                <a:spcPct val="95000"/>
              </a:lnSpc>
              <a:spcBef>
                <a:spcPts val="1200"/>
              </a:spcBef>
              <a:spcAft>
                <a:spcPts val="1200"/>
              </a:spcAft>
              <a:buNone/>
            </a:pPr>
            <a:r>
              <a:t/>
            </a:r>
            <a:endParaRPr sz="135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13" name="Shape 413"/>
        <p:cNvGrpSpPr/>
        <p:nvPr/>
      </p:nvGrpSpPr>
      <p:grpSpPr>
        <a:xfrm>
          <a:off x="0" y="0"/>
          <a:ext cx="0" cy="0"/>
          <a:chOff x="0" y="0"/>
          <a:chExt cx="0" cy="0"/>
        </a:xfrm>
      </p:grpSpPr>
      <p:sp>
        <p:nvSpPr>
          <p:cNvPr id="414" name="Google Shape;414;p52"/>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Sistema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15" name="Google Shape;415;p52"/>
          <p:cNvSpPr txBox="1"/>
          <p:nvPr/>
        </p:nvSpPr>
        <p:spPr>
          <a:xfrm>
            <a:off x="6746175" y="899397"/>
            <a:ext cx="2124900" cy="27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sistema funciona como Singleton, verifica que pueda registrar usuarios y valida que gestione correctamente las notificaciones (agregar, contar y marcar como leídas).</a:t>
            </a:r>
            <a:endParaRPr sz="1300">
              <a:solidFill>
                <a:srgbClr val="FFFFFF"/>
              </a:solidFill>
              <a:latin typeface="Proxima Nova"/>
              <a:ea typeface="Proxima Nova"/>
              <a:cs typeface="Proxima Nova"/>
              <a:sym typeface="Proxima Nova"/>
            </a:endParaRPr>
          </a:p>
        </p:txBody>
      </p:sp>
      <p:pic>
        <p:nvPicPr>
          <p:cNvPr id="416" name="Google Shape;416;p52"/>
          <p:cNvPicPr preferRelativeResize="0"/>
          <p:nvPr/>
        </p:nvPicPr>
        <p:blipFill>
          <a:blip r:embed="rId3">
            <a:alphaModFix/>
          </a:blip>
          <a:stretch>
            <a:fillRect/>
          </a:stretch>
        </p:blipFill>
        <p:spPr>
          <a:xfrm>
            <a:off x="353825" y="783625"/>
            <a:ext cx="2515570" cy="2038297"/>
          </a:xfrm>
          <a:prstGeom prst="rect">
            <a:avLst/>
          </a:prstGeom>
          <a:noFill/>
          <a:ln>
            <a:noFill/>
          </a:ln>
        </p:spPr>
      </p:pic>
      <p:pic>
        <p:nvPicPr>
          <p:cNvPr id="417" name="Google Shape;417;p52"/>
          <p:cNvPicPr preferRelativeResize="0"/>
          <p:nvPr/>
        </p:nvPicPr>
        <p:blipFill rotWithShape="1">
          <a:blip r:embed="rId4">
            <a:alphaModFix/>
          </a:blip>
          <a:srcRect b="0" l="606" r="0" t="0"/>
          <a:stretch/>
        </p:blipFill>
        <p:spPr>
          <a:xfrm>
            <a:off x="353825" y="2821924"/>
            <a:ext cx="2242470" cy="2123677"/>
          </a:xfrm>
          <a:prstGeom prst="rect">
            <a:avLst/>
          </a:prstGeom>
          <a:noFill/>
          <a:ln>
            <a:noFill/>
          </a:ln>
        </p:spPr>
      </p:pic>
      <p:pic>
        <p:nvPicPr>
          <p:cNvPr id="418" name="Google Shape;418;p52"/>
          <p:cNvPicPr preferRelativeResize="0"/>
          <p:nvPr/>
        </p:nvPicPr>
        <p:blipFill>
          <a:blip r:embed="rId5">
            <a:alphaModFix/>
          </a:blip>
          <a:stretch>
            <a:fillRect/>
          </a:stretch>
        </p:blipFill>
        <p:spPr>
          <a:xfrm>
            <a:off x="3062575" y="783625"/>
            <a:ext cx="2719775" cy="825725"/>
          </a:xfrm>
          <a:prstGeom prst="rect">
            <a:avLst/>
          </a:prstGeom>
          <a:noFill/>
          <a:ln>
            <a:noFill/>
          </a:ln>
        </p:spPr>
      </p:pic>
      <p:pic>
        <p:nvPicPr>
          <p:cNvPr id="419" name="Google Shape;419;p52"/>
          <p:cNvPicPr preferRelativeResize="0"/>
          <p:nvPr/>
        </p:nvPicPr>
        <p:blipFill>
          <a:blip r:embed="rId6">
            <a:alphaModFix/>
          </a:blip>
          <a:stretch>
            <a:fillRect/>
          </a:stretch>
        </p:blipFill>
        <p:spPr>
          <a:xfrm>
            <a:off x="3006283" y="2781600"/>
            <a:ext cx="3038475" cy="49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23" name="Shape 423"/>
        <p:cNvGrpSpPr/>
        <p:nvPr/>
      </p:nvGrpSpPr>
      <p:grpSpPr>
        <a:xfrm>
          <a:off x="0" y="0"/>
          <a:ext cx="0" cy="0"/>
          <a:chOff x="0" y="0"/>
          <a:chExt cx="0" cy="0"/>
        </a:xfrm>
      </p:grpSpPr>
      <p:sp>
        <p:nvSpPr>
          <p:cNvPr id="424" name="Google Shape;424;p53"/>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Cola de prioridad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25" name="Google Shape;425;p53"/>
          <p:cNvSpPr txBox="1"/>
          <p:nvPr/>
        </p:nvSpPr>
        <p:spPr>
          <a:xfrm>
            <a:off x="3818975" y="762000"/>
            <a:ext cx="20703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verifica que la cola de prioridad inicie vacía, permita registrar zonas afectadas y procese evacuaciones en el orden correcto según su nivel de riesgo.</a:t>
            </a:r>
            <a:endParaRPr sz="1300">
              <a:solidFill>
                <a:srgbClr val="FFFFFF"/>
              </a:solidFill>
              <a:latin typeface="Proxima Nova"/>
              <a:ea typeface="Proxima Nova"/>
              <a:cs typeface="Proxima Nova"/>
              <a:sym typeface="Proxima Nova"/>
            </a:endParaRPr>
          </a:p>
        </p:txBody>
      </p:sp>
      <p:pic>
        <p:nvPicPr>
          <p:cNvPr id="426" name="Google Shape;426;p53"/>
          <p:cNvPicPr preferRelativeResize="0"/>
          <p:nvPr/>
        </p:nvPicPr>
        <p:blipFill>
          <a:blip r:embed="rId3">
            <a:alphaModFix/>
          </a:blip>
          <a:stretch>
            <a:fillRect/>
          </a:stretch>
        </p:blipFill>
        <p:spPr>
          <a:xfrm>
            <a:off x="380727" y="762000"/>
            <a:ext cx="2871263" cy="1900320"/>
          </a:xfrm>
          <a:prstGeom prst="rect">
            <a:avLst/>
          </a:prstGeom>
          <a:noFill/>
          <a:ln>
            <a:noFill/>
          </a:ln>
        </p:spPr>
      </p:pic>
      <p:pic>
        <p:nvPicPr>
          <p:cNvPr id="427" name="Google Shape;427;p53"/>
          <p:cNvPicPr preferRelativeResize="0"/>
          <p:nvPr/>
        </p:nvPicPr>
        <p:blipFill>
          <a:blip r:embed="rId4">
            <a:alphaModFix/>
          </a:blip>
          <a:stretch>
            <a:fillRect/>
          </a:stretch>
        </p:blipFill>
        <p:spPr>
          <a:xfrm>
            <a:off x="380725" y="2662323"/>
            <a:ext cx="2871272" cy="1410588"/>
          </a:xfrm>
          <a:prstGeom prst="rect">
            <a:avLst/>
          </a:prstGeom>
          <a:noFill/>
          <a:ln>
            <a:noFill/>
          </a:ln>
        </p:spPr>
      </p:pic>
      <p:pic>
        <p:nvPicPr>
          <p:cNvPr id="428" name="Google Shape;428;p53"/>
          <p:cNvPicPr preferRelativeResize="0"/>
          <p:nvPr/>
        </p:nvPicPr>
        <p:blipFill>
          <a:blip r:embed="rId5">
            <a:alphaModFix/>
          </a:blip>
          <a:stretch>
            <a:fillRect/>
          </a:stretch>
        </p:blipFill>
        <p:spPr>
          <a:xfrm>
            <a:off x="380728" y="4072911"/>
            <a:ext cx="2871273" cy="781639"/>
          </a:xfrm>
          <a:prstGeom prst="rect">
            <a:avLst/>
          </a:prstGeom>
          <a:noFill/>
          <a:ln>
            <a:noFill/>
          </a:ln>
        </p:spPr>
      </p:pic>
      <p:pic>
        <p:nvPicPr>
          <p:cNvPr id="429" name="Google Shape;429;p53"/>
          <p:cNvPicPr preferRelativeResize="0"/>
          <p:nvPr/>
        </p:nvPicPr>
        <p:blipFill>
          <a:blip r:embed="rId6">
            <a:alphaModFix/>
          </a:blip>
          <a:stretch>
            <a:fillRect/>
          </a:stretch>
        </p:blipFill>
        <p:spPr>
          <a:xfrm>
            <a:off x="3985675" y="3499050"/>
            <a:ext cx="2949925" cy="5738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33" name="Shape 433"/>
        <p:cNvGrpSpPr/>
        <p:nvPr/>
      </p:nvGrpSpPr>
      <p:grpSpPr>
        <a:xfrm>
          <a:off x="0" y="0"/>
          <a:ext cx="0" cy="0"/>
          <a:chOff x="0" y="0"/>
          <a:chExt cx="0" cy="0"/>
        </a:xfrm>
      </p:grpSpPr>
      <p:sp>
        <p:nvSpPr>
          <p:cNvPr id="434" name="Google Shape;434;p54"/>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Digrafo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35" name="Google Shape;435;p54"/>
          <p:cNvSpPr txBox="1"/>
          <p:nvPr/>
        </p:nvSpPr>
        <p:spPr>
          <a:xfrm>
            <a:off x="6200225" y="899250"/>
            <a:ext cx="20703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grafo agrega zonas correctamente y que el algoritmo Dijkstra devuelve la ruta óptima o ninguna cuando no existe un camino.</a:t>
            </a:r>
            <a:endParaRPr sz="1300">
              <a:solidFill>
                <a:srgbClr val="FFFFFF"/>
              </a:solidFill>
              <a:latin typeface="Proxima Nova"/>
              <a:ea typeface="Proxima Nova"/>
              <a:cs typeface="Proxima Nova"/>
              <a:sym typeface="Proxima Nova"/>
            </a:endParaRPr>
          </a:p>
        </p:txBody>
      </p:sp>
      <p:pic>
        <p:nvPicPr>
          <p:cNvPr id="436" name="Google Shape;436;p54"/>
          <p:cNvPicPr preferRelativeResize="0"/>
          <p:nvPr/>
        </p:nvPicPr>
        <p:blipFill>
          <a:blip r:embed="rId3">
            <a:alphaModFix/>
          </a:blip>
          <a:stretch>
            <a:fillRect/>
          </a:stretch>
        </p:blipFill>
        <p:spPr>
          <a:xfrm>
            <a:off x="265225" y="775425"/>
            <a:ext cx="2477975" cy="2088277"/>
          </a:xfrm>
          <a:prstGeom prst="rect">
            <a:avLst/>
          </a:prstGeom>
          <a:noFill/>
          <a:ln>
            <a:noFill/>
          </a:ln>
        </p:spPr>
      </p:pic>
      <p:pic>
        <p:nvPicPr>
          <p:cNvPr id="437" name="Google Shape;437;p54"/>
          <p:cNvPicPr preferRelativeResize="0"/>
          <p:nvPr/>
        </p:nvPicPr>
        <p:blipFill>
          <a:blip r:embed="rId4">
            <a:alphaModFix/>
          </a:blip>
          <a:stretch>
            <a:fillRect/>
          </a:stretch>
        </p:blipFill>
        <p:spPr>
          <a:xfrm>
            <a:off x="265225" y="2863702"/>
            <a:ext cx="2276146" cy="1944523"/>
          </a:xfrm>
          <a:prstGeom prst="rect">
            <a:avLst/>
          </a:prstGeom>
          <a:noFill/>
          <a:ln>
            <a:noFill/>
          </a:ln>
        </p:spPr>
      </p:pic>
      <p:pic>
        <p:nvPicPr>
          <p:cNvPr id="438" name="Google Shape;438;p54"/>
          <p:cNvPicPr preferRelativeResize="0"/>
          <p:nvPr/>
        </p:nvPicPr>
        <p:blipFill>
          <a:blip r:embed="rId5">
            <a:alphaModFix/>
          </a:blip>
          <a:stretch>
            <a:fillRect/>
          </a:stretch>
        </p:blipFill>
        <p:spPr>
          <a:xfrm>
            <a:off x="3020900" y="860063"/>
            <a:ext cx="2541699" cy="2062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42" name="Shape 442"/>
        <p:cNvGrpSpPr/>
        <p:nvPr/>
      </p:nvGrpSpPr>
      <p:grpSpPr>
        <a:xfrm>
          <a:off x="0" y="0"/>
          <a:ext cx="0" cy="0"/>
          <a:chOff x="0" y="0"/>
          <a:chExt cx="0" cy="0"/>
        </a:xfrm>
      </p:grpSpPr>
      <p:sp>
        <p:nvSpPr>
          <p:cNvPr id="443" name="Google Shape;443;p55"/>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Mapa de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44" name="Google Shape;444;p55"/>
          <p:cNvSpPr txBox="1"/>
          <p:nvPr/>
        </p:nvSpPr>
        <p:spPr>
          <a:xfrm>
            <a:off x="6200225" y="899250"/>
            <a:ext cx="2278200" cy="17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prueba que el sistema de recursos agrega cantidades por ubicación, transfiere correctamente cuando hay disponibilidad y rechaza transferencias cuando los recursos no son suficientes.</a:t>
            </a:r>
            <a:endParaRPr sz="1300">
              <a:solidFill>
                <a:srgbClr val="FFFFFF"/>
              </a:solidFill>
              <a:latin typeface="Proxima Nova"/>
              <a:ea typeface="Proxima Nova"/>
              <a:cs typeface="Proxima Nova"/>
              <a:sym typeface="Proxima Nova"/>
            </a:endParaRPr>
          </a:p>
        </p:txBody>
      </p:sp>
      <p:pic>
        <p:nvPicPr>
          <p:cNvPr id="445" name="Google Shape;445;p55"/>
          <p:cNvPicPr preferRelativeResize="0"/>
          <p:nvPr/>
        </p:nvPicPr>
        <p:blipFill>
          <a:blip r:embed="rId3">
            <a:alphaModFix/>
          </a:blip>
          <a:stretch>
            <a:fillRect/>
          </a:stretch>
        </p:blipFill>
        <p:spPr>
          <a:xfrm>
            <a:off x="337575" y="747625"/>
            <a:ext cx="2733559" cy="2245041"/>
          </a:xfrm>
          <a:prstGeom prst="rect">
            <a:avLst/>
          </a:prstGeom>
          <a:noFill/>
          <a:ln>
            <a:noFill/>
          </a:ln>
        </p:spPr>
      </p:pic>
      <p:pic>
        <p:nvPicPr>
          <p:cNvPr id="446" name="Google Shape;446;p55"/>
          <p:cNvPicPr preferRelativeResize="0"/>
          <p:nvPr/>
        </p:nvPicPr>
        <p:blipFill>
          <a:blip r:embed="rId4">
            <a:alphaModFix/>
          </a:blip>
          <a:stretch>
            <a:fillRect/>
          </a:stretch>
        </p:blipFill>
        <p:spPr>
          <a:xfrm>
            <a:off x="337575" y="2992676"/>
            <a:ext cx="3096125" cy="1912049"/>
          </a:xfrm>
          <a:prstGeom prst="rect">
            <a:avLst/>
          </a:prstGeom>
          <a:noFill/>
          <a:ln>
            <a:noFill/>
          </a:ln>
        </p:spPr>
      </p:pic>
      <p:pic>
        <p:nvPicPr>
          <p:cNvPr id="447" name="Google Shape;447;p55"/>
          <p:cNvPicPr preferRelativeResize="0"/>
          <p:nvPr/>
        </p:nvPicPr>
        <p:blipFill>
          <a:blip r:embed="rId5">
            <a:alphaModFix/>
          </a:blip>
          <a:stretch>
            <a:fillRect/>
          </a:stretch>
        </p:blipFill>
        <p:spPr>
          <a:xfrm>
            <a:off x="3268900" y="953175"/>
            <a:ext cx="2733551" cy="866000"/>
          </a:xfrm>
          <a:prstGeom prst="rect">
            <a:avLst/>
          </a:prstGeom>
          <a:noFill/>
          <a:ln>
            <a:noFill/>
          </a:ln>
        </p:spPr>
      </p:pic>
      <p:pic>
        <p:nvPicPr>
          <p:cNvPr id="448" name="Google Shape;448;p55"/>
          <p:cNvPicPr preferRelativeResize="0"/>
          <p:nvPr/>
        </p:nvPicPr>
        <p:blipFill>
          <a:blip r:embed="rId6">
            <a:alphaModFix/>
          </a:blip>
          <a:stretch>
            <a:fillRect/>
          </a:stretch>
        </p:blipFill>
        <p:spPr>
          <a:xfrm>
            <a:off x="3696313" y="3474800"/>
            <a:ext cx="2583487" cy="387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52" name="Shape 452"/>
        <p:cNvGrpSpPr/>
        <p:nvPr/>
      </p:nvGrpSpPr>
      <p:grpSpPr>
        <a:xfrm>
          <a:off x="0" y="0"/>
          <a:ext cx="0" cy="0"/>
          <a:chOff x="0" y="0"/>
          <a:chExt cx="0" cy="0"/>
        </a:xfrm>
      </p:grpSpPr>
      <p:sp>
        <p:nvSpPr>
          <p:cNvPr id="453" name="Google Shape;453;p56"/>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Notificación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54" name="Google Shape;454;p56"/>
          <p:cNvSpPr txBox="1"/>
          <p:nvPr/>
        </p:nvSpPr>
        <p:spPr>
          <a:xfrm>
            <a:off x="6200225" y="1050275"/>
            <a:ext cx="24537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verifica que las notificaciones se creen con sus datos correctos, puedan marcarse como leídas y manejen adecuadamente todos los tipos definidos.</a:t>
            </a:r>
            <a:endParaRPr sz="1300">
              <a:solidFill>
                <a:srgbClr val="FFFFFF"/>
              </a:solidFill>
              <a:latin typeface="Proxima Nova"/>
              <a:ea typeface="Proxima Nova"/>
              <a:cs typeface="Proxima Nova"/>
              <a:sym typeface="Proxima Nova"/>
            </a:endParaRPr>
          </a:p>
        </p:txBody>
      </p:sp>
      <p:pic>
        <p:nvPicPr>
          <p:cNvPr id="455" name="Google Shape;455;p56"/>
          <p:cNvPicPr preferRelativeResize="0"/>
          <p:nvPr/>
        </p:nvPicPr>
        <p:blipFill>
          <a:blip r:embed="rId3">
            <a:alphaModFix/>
          </a:blip>
          <a:stretch>
            <a:fillRect/>
          </a:stretch>
        </p:blipFill>
        <p:spPr>
          <a:xfrm>
            <a:off x="434808" y="737600"/>
            <a:ext cx="2206967" cy="1925164"/>
          </a:xfrm>
          <a:prstGeom prst="rect">
            <a:avLst/>
          </a:prstGeom>
          <a:noFill/>
          <a:ln>
            <a:noFill/>
          </a:ln>
        </p:spPr>
      </p:pic>
      <p:pic>
        <p:nvPicPr>
          <p:cNvPr id="456" name="Google Shape;456;p56"/>
          <p:cNvPicPr preferRelativeResize="0"/>
          <p:nvPr/>
        </p:nvPicPr>
        <p:blipFill>
          <a:blip r:embed="rId4">
            <a:alphaModFix/>
          </a:blip>
          <a:stretch>
            <a:fillRect/>
          </a:stretch>
        </p:blipFill>
        <p:spPr>
          <a:xfrm>
            <a:off x="434800" y="2662764"/>
            <a:ext cx="2562101" cy="1649152"/>
          </a:xfrm>
          <a:prstGeom prst="rect">
            <a:avLst/>
          </a:prstGeom>
          <a:noFill/>
          <a:ln>
            <a:noFill/>
          </a:ln>
        </p:spPr>
      </p:pic>
      <p:pic>
        <p:nvPicPr>
          <p:cNvPr id="457" name="Google Shape;457;p56"/>
          <p:cNvPicPr preferRelativeResize="0"/>
          <p:nvPr/>
        </p:nvPicPr>
        <p:blipFill>
          <a:blip r:embed="rId5">
            <a:alphaModFix/>
          </a:blip>
          <a:stretch>
            <a:fillRect/>
          </a:stretch>
        </p:blipFill>
        <p:spPr>
          <a:xfrm>
            <a:off x="434800" y="4311915"/>
            <a:ext cx="2286114" cy="610885"/>
          </a:xfrm>
          <a:prstGeom prst="rect">
            <a:avLst/>
          </a:prstGeom>
          <a:noFill/>
          <a:ln>
            <a:noFill/>
          </a:ln>
        </p:spPr>
      </p:pic>
      <p:pic>
        <p:nvPicPr>
          <p:cNvPr id="458" name="Google Shape;458;p56"/>
          <p:cNvPicPr preferRelativeResize="0"/>
          <p:nvPr/>
        </p:nvPicPr>
        <p:blipFill>
          <a:blip r:embed="rId6">
            <a:alphaModFix/>
          </a:blip>
          <a:stretch>
            <a:fillRect/>
          </a:stretch>
        </p:blipFill>
        <p:spPr>
          <a:xfrm>
            <a:off x="3435709" y="2571750"/>
            <a:ext cx="2505316" cy="387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62" name="Shape 462"/>
        <p:cNvGrpSpPr/>
        <p:nvPr/>
      </p:nvGrpSpPr>
      <p:grpSpPr>
        <a:xfrm>
          <a:off x="0" y="0"/>
          <a:ext cx="0" cy="0"/>
          <a:chOff x="0" y="0"/>
          <a:chExt cx="0" cy="0"/>
        </a:xfrm>
      </p:grpSpPr>
      <p:sp>
        <p:nvSpPr>
          <p:cNvPr id="463" name="Google Shape;463;p5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el Usuario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64" name="Google Shape;464;p57"/>
          <p:cNvSpPr txBox="1"/>
          <p:nvPr/>
        </p:nvSpPr>
        <p:spPr>
          <a:xfrm>
            <a:off x="5879125" y="1103800"/>
            <a:ext cx="2453700" cy="24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valida que los usuarios (Admin y Operador) se creen correctamente y que la verificación de contraseña funcione tanto para claves válidas como inválidas.</a:t>
            </a:r>
            <a:endParaRPr sz="1300">
              <a:solidFill>
                <a:srgbClr val="FFFFFF"/>
              </a:solidFill>
              <a:latin typeface="Proxima Nova"/>
              <a:ea typeface="Proxima Nova"/>
              <a:cs typeface="Proxima Nova"/>
              <a:sym typeface="Proxima Nova"/>
            </a:endParaRPr>
          </a:p>
        </p:txBody>
      </p:sp>
      <p:pic>
        <p:nvPicPr>
          <p:cNvPr id="465" name="Google Shape;465;p57"/>
          <p:cNvPicPr preferRelativeResize="0"/>
          <p:nvPr/>
        </p:nvPicPr>
        <p:blipFill>
          <a:blip r:embed="rId3">
            <a:alphaModFix/>
          </a:blip>
          <a:stretch>
            <a:fillRect/>
          </a:stretch>
        </p:blipFill>
        <p:spPr>
          <a:xfrm>
            <a:off x="373475" y="644675"/>
            <a:ext cx="2862608" cy="2216910"/>
          </a:xfrm>
          <a:prstGeom prst="rect">
            <a:avLst/>
          </a:prstGeom>
          <a:noFill/>
          <a:ln>
            <a:noFill/>
          </a:ln>
        </p:spPr>
      </p:pic>
      <p:pic>
        <p:nvPicPr>
          <p:cNvPr id="466" name="Google Shape;466;p57"/>
          <p:cNvPicPr preferRelativeResize="0"/>
          <p:nvPr/>
        </p:nvPicPr>
        <p:blipFill>
          <a:blip r:embed="rId4">
            <a:alphaModFix/>
          </a:blip>
          <a:stretch>
            <a:fillRect/>
          </a:stretch>
        </p:blipFill>
        <p:spPr>
          <a:xfrm>
            <a:off x="373475" y="2861575"/>
            <a:ext cx="2671049" cy="1879708"/>
          </a:xfrm>
          <a:prstGeom prst="rect">
            <a:avLst/>
          </a:prstGeom>
          <a:noFill/>
          <a:ln>
            <a:noFill/>
          </a:ln>
        </p:spPr>
      </p:pic>
      <p:pic>
        <p:nvPicPr>
          <p:cNvPr id="467" name="Google Shape;467;p57"/>
          <p:cNvPicPr preferRelativeResize="0"/>
          <p:nvPr/>
        </p:nvPicPr>
        <p:blipFill>
          <a:blip r:embed="rId5">
            <a:alphaModFix/>
          </a:blip>
          <a:stretch>
            <a:fillRect/>
          </a:stretch>
        </p:blipFill>
        <p:spPr>
          <a:xfrm>
            <a:off x="373475" y="4741286"/>
            <a:ext cx="2387097" cy="275814"/>
          </a:xfrm>
          <a:prstGeom prst="rect">
            <a:avLst/>
          </a:prstGeom>
          <a:noFill/>
          <a:ln>
            <a:noFill/>
          </a:ln>
        </p:spPr>
      </p:pic>
      <p:pic>
        <p:nvPicPr>
          <p:cNvPr id="468" name="Google Shape;468;p57"/>
          <p:cNvPicPr preferRelativeResize="0"/>
          <p:nvPr/>
        </p:nvPicPr>
        <p:blipFill>
          <a:blip r:embed="rId6">
            <a:alphaModFix/>
          </a:blip>
          <a:stretch>
            <a:fillRect/>
          </a:stretch>
        </p:blipFill>
        <p:spPr>
          <a:xfrm>
            <a:off x="3698833" y="3280000"/>
            <a:ext cx="1876425" cy="38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472" name="Shape 472"/>
        <p:cNvGrpSpPr/>
        <p:nvPr/>
      </p:nvGrpSpPr>
      <p:grpSpPr>
        <a:xfrm>
          <a:off x="0" y="0"/>
          <a:ext cx="0" cy="0"/>
          <a:chOff x="0" y="0"/>
          <a:chExt cx="0" cy="0"/>
        </a:xfrm>
      </p:grpSpPr>
      <p:sp>
        <p:nvSpPr>
          <p:cNvPr id="473" name="Google Shape;473;p5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Test para la Zona Afectada </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474" name="Google Shape;474;p58"/>
          <p:cNvSpPr txBox="1"/>
          <p:nvPr/>
        </p:nvSpPr>
        <p:spPr>
          <a:xfrm>
            <a:off x="5716500" y="963150"/>
            <a:ext cx="2793000" cy="16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300">
                <a:solidFill>
                  <a:srgbClr val="FFFFFF"/>
                </a:solidFill>
                <a:latin typeface="Proxima Nova"/>
                <a:ea typeface="Proxima Nova"/>
                <a:cs typeface="Proxima Nova"/>
                <a:sym typeface="Proxima Nova"/>
              </a:rPr>
              <a:t>Se prueba que una zona afectada se cree correctamente, permita evacuar personas y acepte asignación de equipos de rescate validando sus cambios internos</a:t>
            </a:r>
            <a:r>
              <a:rPr b="1" lang="es" sz="1100"/>
              <a:t>.</a:t>
            </a:r>
            <a:endParaRPr b="1" sz="1100"/>
          </a:p>
          <a:p>
            <a:pPr indent="0" lvl="0" marL="0" rtl="0" algn="l">
              <a:spcBef>
                <a:spcPts val="1200"/>
              </a:spcBef>
              <a:spcAft>
                <a:spcPts val="0"/>
              </a:spcAft>
              <a:buNone/>
            </a:pPr>
            <a:r>
              <a:t/>
            </a:r>
            <a:endParaRPr sz="1300">
              <a:solidFill>
                <a:srgbClr val="FFFFFF"/>
              </a:solidFill>
              <a:latin typeface="Proxima Nova"/>
              <a:ea typeface="Proxima Nova"/>
              <a:cs typeface="Proxima Nova"/>
              <a:sym typeface="Proxima Nova"/>
            </a:endParaRPr>
          </a:p>
        </p:txBody>
      </p:sp>
      <p:pic>
        <p:nvPicPr>
          <p:cNvPr id="475" name="Google Shape;475;p58"/>
          <p:cNvPicPr preferRelativeResize="0"/>
          <p:nvPr/>
        </p:nvPicPr>
        <p:blipFill>
          <a:blip r:embed="rId3">
            <a:alphaModFix/>
          </a:blip>
          <a:stretch>
            <a:fillRect/>
          </a:stretch>
        </p:blipFill>
        <p:spPr>
          <a:xfrm>
            <a:off x="326675" y="922950"/>
            <a:ext cx="2294896" cy="2025308"/>
          </a:xfrm>
          <a:prstGeom prst="rect">
            <a:avLst/>
          </a:prstGeom>
          <a:noFill/>
          <a:ln>
            <a:noFill/>
          </a:ln>
        </p:spPr>
      </p:pic>
      <p:pic>
        <p:nvPicPr>
          <p:cNvPr id="476" name="Google Shape;476;p58"/>
          <p:cNvPicPr preferRelativeResize="0"/>
          <p:nvPr/>
        </p:nvPicPr>
        <p:blipFill>
          <a:blip r:embed="rId4">
            <a:alphaModFix/>
          </a:blip>
          <a:stretch>
            <a:fillRect/>
          </a:stretch>
        </p:blipFill>
        <p:spPr>
          <a:xfrm>
            <a:off x="326675" y="2948252"/>
            <a:ext cx="2792853" cy="1608615"/>
          </a:xfrm>
          <a:prstGeom prst="rect">
            <a:avLst/>
          </a:prstGeom>
          <a:noFill/>
          <a:ln>
            <a:noFill/>
          </a:ln>
        </p:spPr>
      </p:pic>
      <p:pic>
        <p:nvPicPr>
          <p:cNvPr id="477" name="Google Shape;477;p58"/>
          <p:cNvPicPr preferRelativeResize="0"/>
          <p:nvPr/>
        </p:nvPicPr>
        <p:blipFill rotWithShape="1">
          <a:blip r:embed="rId5">
            <a:alphaModFix/>
          </a:blip>
          <a:srcRect b="0" l="0" r="0" t="14617"/>
          <a:stretch/>
        </p:blipFill>
        <p:spPr>
          <a:xfrm>
            <a:off x="326675" y="4556863"/>
            <a:ext cx="2925774" cy="423012"/>
          </a:xfrm>
          <a:prstGeom prst="rect">
            <a:avLst/>
          </a:prstGeom>
          <a:noFill/>
          <a:ln>
            <a:noFill/>
          </a:ln>
        </p:spPr>
      </p:pic>
      <p:pic>
        <p:nvPicPr>
          <p:cNvPr id="478" name="Google Shape;478;p58"/>
          <p:cNvPicPr preferRelativeResize="0"/>
          <p:nvPr/>
        </p:nvPicPr>
        <p:blipFill>
          <a:blip r:embed="rId6">
            <a:alphaModFix/>
          </a:blip>
          <a:stretch>
            <a:fillRect/>
          </a:stretch>
        </p:blipFill>
        <p:spPr>
          <a:xfrm>
            <a:off x="3404849" y="2724150"/>
            <a:ext cx="2314575" cy="4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Diagrama de clases </a:t>
            </a:r>
            <a:r>
              <a:rPr lang="es" sz="1688">
                <a:solidFill>
                  <a:srgbClr val="FFFFFF"/>
                </a:solidFill>
              </a:rPr>
              <a:t>(para mejor visualización ver el pdf adjunto en el repositorio)</a:t>
            </a:r>
            <a:endParaRPr sz="1688">
              <a:solidFill>
                <a:srgbClr val="FFFFFF"/>
              </a:solidFill>
            </a:endParaRPr>
          </a:p>
        </p:txBody>
      </p:sp>
      <p:pic>
        <p:nvPicPr>
          <p:cNvPr id="84" name="Google Shape;84;p17"/>
          <p:cNvPicPr preferRelativeResize="0"/>
          <p:nvPr/>
        </p:nvPicPr>
        <p:blipFill>
          <a:blip r:embed="rId3">
            <a:alphaModFix/>
          </a:blip>
          <a:stretch>
            <a:fillRect/>
          </a:stretch>
        </p:blipFill>
        <p:spPr>
          <a:xfrm>
            <a:off x="892850" y="1113625"/>
            <a:ext cx="7174226" cy="358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219900" y="2120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Interfaces de usuario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Login </a:t>
            </a:r>
            <a:endParaRPr>
              <a:solidFill>
                <a:srgbClr val="FFFFFF"/>
              </a:solidFill>
            </a:endParaRPr>
          </a:p>
        </p:txBody>
      </p:sp>
      <p:pic>
        <p:nvPicPr>
          <p:cNvPr id="95" name="Google Shape;95;p19"/>
          <p:cNvPicPr preferRelativeResize="0"/>
          <p:nvPr/>
        </p:nvPicPr>
        <p:blipFill>
          <a:blip r:embed="rId3">
            <a:alphaModFix/>
          </a:blip>
          <a:stretch>
            <a:fillRect/>
          </a:stretch>
        </p:blipFill>
        <p:spPr>
          <a:xfrm>
            <a:off x="383575" y="1126650"/>
            <a:ext cx="6337848" cy="3540749"/>
          </a:xfrm>
          <a:prstGeom prst="rect">
            <a:avLst/>
          </a:prstGeom>
          <a:noFill/>
          <a:ln>
            <a:noFill/>
          </a:ln>
        </p:spPr>
      </p:pic>
      <p:sp>
        <p:nvSpPr>
          <p:cNvPr id="96" name="Google Shape;96;p19"/>
          <p:cNvSpPr txBox="1"/>
          <p:nvPr/>
        </p:nvSpPr>
        <p:spPr>
          <a:xfrm>
            <a:off x="6874175" y="1112550"/>
            <a:ext cx="2120700" cy="3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Correspondiente al inicio de sesión, se debe ingresar el correo y contraseña del usuario, se validan las credenciales y dependiendo de si coinciden o no se muestra un mensaje de credenciales incorrectas o se accede al panel de control.</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Cuenta con opción de registro que redirige directamente a la respectiva GUI.</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Registro</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02" name="Google Shape;102;p20"/>
          <p:cNvPicPr preferRelativeResize="0"/>
          <p:nvPr/>
        </p:nvPicPr>
        <p:blipFill>
          <a:blip r:embed="rId3">
            <a:alphaModFix/>
          </a:blip>
          <a:stretch>
            <a:fillRect/>
          </a:stretch>
        </p:blipFill>
        <p:spPr>
          <a:xfrm>
            <a:off x="314225" y="1115450"/>
            <a:ext cx="6452126" cy="3706725"/>
          </a:xfrm>
          <a:prstGeom prst="rect">
            <a:avLst/>
          </a:prstGeom>
          <a:noFill/>
          <a:ln>
            <a:noFill/>
          </a:ln>
        </p:spPr>
      </p:pic>
      <p:sp>
        <p:nvSpPr>
          <p:cNvPr id="103" name="Google Shape;103;p20"/>
          <p:cNvSpPr txBox="1"/>
          <p:nvPr/>
        </p:nvSpPr>
        <p:spPr>
          <a:xfrm>
            <a:off x="6919100" y="1085500"/>
            <a:ext cx="2066700" cy="3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creación de usuarios, se ingresa el nombre, correo y contraseña, finalmente se elige uno de los 2 roles y se hace el registro.</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Inicio y panel de control</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09" name="Google Shape;109;p21"/>
          <p:cNvSpPr txBox="1"/>
          <p:nvPr/>
        </p:nvSpPr>
        <p:spPr>
          <a:xfrm>
            <a:off x="323500" y="3529650"/>
            <a:ext cx="8462400" cy="11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muestran datos generales de las zonas, rutas, recursos disponibles y evacuaciones, </a:t>
            </a:r>
            <a:r>
              <a:rPr lang="es" sz="1300">
                <a:solidFill>
                  <a:srgbClr val="FFFFFF"/>
                </a:solidFill>
                <a:latin typeface="Proxima Nova"/>
                <a:ea typeface="Proxima Nova"/>
                <a:cs typeface="Proxima Nova"/>
                <a:sym typeface="Proxima Nova"/>
              </a:rPr>
              <a:t>así</a:t>
            </a:r>
            <a:r>
              <a:rPr lang="es" sz="1300">
                <a:solidFill>
                  <a:srgbClr val="FFFFFF"/>
                </a:solidFill>
                <a:latin typeface="Proxima Nova"/>
                <a:ea typeface="Proxima Nova"/>
                <a:cs typeface="Proxima Nova"/>
                <a:sym typeface="Proxima Nova"/>
              </a:rPr>
              <a:t> mismo se cuenta con un panel de control para la gestión de todo el sistem</a:t>
            </a:r>
            <a:r>
              <a:rPr lang="es" sz="1300">
                <a:solidFill>
                  <a:srgbClr val="FFFFFF"/>
                </a:solidFill>
                <a:latin typeface="Proxima Nova"/>
                <a:ea typeface="Proxima Nova"/>
                <a:cs typeface="Proxima Nova"/>
                <a:sym typeface="Proxima Nova"/>
              </a:rPr>
              <a:t>a.</a:t>
            </a:r>
            <a:endParaRPr sz="1300">
              <a:solidFill>
                <a:srgbClr val="FFFFFF"/>
              </a:solidFill>
              <a:latin typeface="Proxima Nova"/>
              <a:ea typeface="Proxima Nova"/>
              <a:cs typeface="Proxima Nova"/>
              <a:sym typeface="Proxima Nova"/>
            </a:endParaRPr>
          </a:p>
        </p:txBody>
      </p:sp>
      <p:pic>
        <p:nvPicPr>
          <p:cNvPr id="110" name="Google Shape;110;p21"/>
          <p:cNvPicPr preferRelativeResize="0"/>
          <p:nvPr/>
        </p:nvPicPr>
        <p:blipFill>
          <a:blip r:embed="rId3">
            <a:alphaModFix/>
          </a:blip>
          <a:stretch>
            <a:fillRect/>
          </a:stretch>
        </p:blipFill>
        <p:spPr>
          <a:xfrm>
            <a:off x="323500" y="1092600"/>
            <a:ext cx="8049652" cy="209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